
<file path=[Content_Types].xml><?xml version="1.0" encoding="utf-8"?>
<Types xmlns="http://schemas.openxmlformats.org/package/2006/content-types">
  <Default Extension="gif" ContentType="image/gif"/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quickStyle5.xml" ContentType="application/vnd.openxmlformats-officedocument.drawingml.diagramStyl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4" r:id="rId3"/>
    <p:sldMasterId id="2147483666" r:id="rId4"/>
  </p:sldMasterIdLst>
  <p:notesMasterIdLst>
    <p:notesMasterId r:id="rId59"/>
  </p:notesMasterIdLst>
  <p:sldIdLst>
    <p:sldId id="256" r:id="rId5"/>
    <p:sldId id="356" r:id="rId6"/>
    <p:sldId id="357" r:id="rId7"/>
    <p:sldId id="358" r:id="rId8"/>
    <p:sldId id="361" r:id="rId9"/>
    <p:sldId id="362" r:id="rId10"/>
    <p:sldId id="260" r:id="rId11"/>
    <p:sldId id="262" r:id="rId12"/>
    <p:sldId id="259" r:id="rId13"/>
    <p:sldId id="366" r:id="rId14"/>
    <p:sldId id="367" r:id="rId15"/>
    <p:sldId id="261" r:id="rId16"/>
    <p:sldId id="263" r:id="rId17"/>
    <p:sldId id="264" r:id="rId18"/>
    <p:sldId id="359" r:id="rId19"/>
    <p:sldId id="360" r:id="rId20"/>
    <p:sldId id="290" r:id="rId21"/>
    <p:sldId id="293" r:id="rId22"/>
    <p:sldId id="346" r:id="rId23"/>
    <p:sldId id="382" r:id="rId24"/>
    <p:sldId id="383" r:id="rId25"/>
    <p:sldId id="384" r:id="rId26"/>
    <p:sldId id="385" r:id="rId27"/>
    <p:sldId id="386" r:id="rId28"/>
    <p:sldId id="365" r:id="rId29"/>
    <p:sldId id="38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81" r:id="rId41"/>
    <p:sldId id="282" r:id="rId42"/>
    <p:sldId id="283" r:id="rId43"/>
    <p:sldId id="347" r:id="rId44"/>
    <p:sldId id="348" r:id="rId45"/>
    <p:sldId id="349" r:id="rId46"/>
    <p:sldId id="284" r:id="rId47"/>
    <p:sldId id="285" r:id="rId48"/>
    <p:sldId id="286" r:id="rId49"/>
    <p:sldId id="364" r:id="rId50"/>
    <p:sldId id="318" r:id="rId51"/>
    <p:sldId id="317" r:id="rId52"/>
    <p:sldId id="319" r:id="rId53"/>
    <p:sldId id="320" r:id="rId54"/>
    <p:sldId id="321" r:id="rId55"/>
    <p:sldId id="322" r:id="rId56"/>
    <p:sldId id="343" r:id="rId57"/>
    <p:sldId id="292" r:id="rId5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796A"/>
    <a:srgbClr val="35FFC2"/>
    <a:srgbClr val="FF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8D983-288B-6948-ADC6-59490ED6115B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DD342F-275F-3046-BCAA-659DB8BB4E66}">
      <dgm:prSet phldrT="[Testo]"/>
      <dgm:spPr/>
      <dgm:t>
        <a:bodyPr/>
        <a:lstStyle/>
        <a:p>
          <a:r>
            <a:rPr lang="it-IT" dirty="0" smtClean="0"/>
            <a:t>HR/Organizzazione</a:t>
          </a:r>
          <a:endParaRPr lang="it-IT" dirty="0"/>
        </a:p>
      </dgm:t>
    </dgm:pt>
    <dgm:pt modelId="{D65243CE-5283-B943-967D-B5A35E263549}" type="parTrans" cxnId="{7FA65FCD-0993-D84A-9D13-DD0E8E3DA568}">
      <dgm:prSet/>
      <dgm:spPr/>
      <dgm:t>
        <a:bodyPr/>
        <a:lstStyle/>
        <a:p>
          <a:endParaRPr lang="it-IT"/>
        </a:p>
      </dgm:t>
    </dgm:pt>
    <dgm:pt modelId="{9EE3393B-D369-6242-BE6A-5DE3AEEAD97C}" type="sibTrans" cxnId="{7FA65FCD-0993-D84A-9D13-DD0E8E3DA568}">
      <dgm:prSet/>
      <dgm:spPr/>
      <dgm:t>
        <a:bodyPr/>
        <a:lstStyle/>
        <a:p>
          <a:endParaRPr lang="it-IT"/>
        </a:p>
      </dgm:t>
    </dgm:pt>
    <dgm:pt modelId="{E10FEB9E-1106-704B-A59F-E7B30953AD35}">
      <dgm:prSet phldrT="[Testo]"/>
      <dgm:spPr>
        <a:solidFill>
          <a:srgbClr val="008000"/>
        </a:solidFill>
      </dgm:spPr>
      <dgm:t>
        <a:bodyPr/>
        <a:lstStyle/>
        <a:p>
          <a:r>
            <a:rPr lang="it-IT" dirty="0" smtClean="0"/>
            <a:t>Persone</a:t>
          </a:r>
          <a:endParaRPr lang="it-IT" dirty="0"/>
        </a:p>
      </dgm:t>
    </dgm:pt>
    <dgm:pt modelId="{5BE27F84-A1B4-8548-874D-9C482EE19C0B}" type="parTrans" cxnId="{7777AFB8-A06A-8543-B159-9122BF2342F3}">
      <dgm:prSet/>
      <dgm:spPr/>
      <dgm:t>
        <a:bodyPr/>
        <a:lstStyle/>
        <a:p>
          <a:endParaRPr lang="it-IT"/>
        </a:p>
      </dgm:t>
    </dgm:pt>
    <dgm:pt modelId="{147BC983-72BF-0E46-BB55-8EE60B26C3C1}" type="sibTrans" cxnId="{7777AFB8-A06A-8543-B159-9122BF2342F3}">
      <dgm:prSet/>
      <dgm:spPr/>
      <dgm:t>
        <a:bodyPr/>
        <a:lstStyle/>
        <a:p>
          <a:endParaRPr lang="it-IT"/>
        </a:p>
      </dgm:t>
    </dgm:pt>
    <dgm:pt modelId="{D5D74999-B10F-4A47-AFFB-4546503528F8}">
      <dgm:prSet phldrT="[Testo]"/>
      <dgm:spPr>
        <a:solidFill>
          <a:srgbClr val="0000FF"/>
        </a:solidFill>
      </dgm:spPr>
      <dgm:t>
        <a:bodyPr/>
        <a:lstStyle/>
        <a:p>
          <a:r>
            <a:rPr lang="it-IT" dirty="0" smtClean="0"/>
            <a:t>Processi</a:t>
          </a:r>
          <a:endParaRPr lang="it-IT" dirty="0"/>
        </a:p>
      </dgm:t>
    </dgm:pt>
    <dgm:pt modelId="{48E2808F-001A-F744-AF7D-0CF99DE592D9}" type="parTrans" cxnId="{1C3D33FF-E85B-574A-9A14-6CB0202621E6}">
      <dgm:prSet/>
      <dgm:spPr/>
      <dgm:t>
        <a:bodyPr/>
        <a:lstStyle/>
        <a:p>
          <a:endParaRPr lang="it-IT"/>
        </a:p>
      </dgm:t>
    </dgm:pt>
    <dgm:pt modelId="{58F8F811-41EB-E348-8047-66EB1CA05F98}" type="sibTrans" cxnId="{1C3D33FF-E85B-574A-9A14-6CB0202621E6}">
      <dgm:prSet/>
      <dgm:spPr/>
      <dgm:t>
        <a:bodyPr/>
        <a:lstStyle/>
        <a:p>
          <a:endParaRPr lang="it-IT"/>
        </a:p>
      </dgm:t>
    </dgm:pt>
    <dgm:pt modelId="{862E6D0A-FAE2-3B42-B666-6428EFCA9728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Cose</a:t>
          </a:r>
          <a:endParaRPr lang="it-IT" dirty="0"/>
        </a:p>
      </dgm:t>
    </dgm:pt>
    <dgm:pt modelId="{47AC96A1-F6AA-4348-8B17-523CBD7C519A}" type="parTrans" cxnId="{6D586ADF-4E7D-6A49-97B9-52F4F87EA26F}">
      <dgm:prSet/>
      <dgm:spPr/>
      <dgm:t>
        <a:bodyPr/>
        <a:lstStyle/>
        <a:p>
          <a:endParaRPr lang="it-IT"/>
        </a:p>
      </dgm:t>
    </dgm:pt>
    <dgm:pt modelId="{D9E8E42C-92AB-1E40-8D0D-F039E0511300}" type="sibTrans" cxnId="{6D586ADF-4E7D-6A49-97B9-52F4F87EA26F}">
      <dgm:prSet/>
      <dgm:spPr/>
      <dgm:t>
        <a:bodyPr/>
        <a:lstStyle/>
        <a:p>
          <a:endParaRPr lang="it-IT"/>
        </a:p>
      </dgm:t>
    </dgm:pt>
    <dgm:pt modelId="{19DE7A2F-A6A4-2640-AA3C-528AE1370C14}" type="pres">
      <dgm:prSet presAssocID="{A7C8D983-288B-6948-ADC6-59490ED6115B}" presName="composite" presStyleCnt="0">
        <dgm:presLayoutVars>
          <dgm:chMax val="1"/>
          <dgm:dir/>
          <dgm:resizeHandles val="exact"/>
        </dgm:presLayoutVars>
      </dgm:prSet>
      <dgm:spPr/>
    </dgm:pt>
    <dgm:pt modelId="{7A6283A0-271E-F54E-A17C-185B8893E3CA}" type="pres">
      <dgm:prSet presAssocID="{3EDD342F-275F-3046-BCAA-659DB8BB4E66}" presName="roof" presStyleLbl="dkBgShp" presStyleIdx="0" presStyleCnt="2"/>
      <dgm:spPr/>
    </dgm:pt>
    <dgm:pt modelId="{7C216DC6-5B54-3D49-B0FA-2BF54CD6BBB3}" type="pres">
      <dgm:prSet presAssocID="{3EDD342F-275F-3046-BCAA-659DB8BB4E66}" presName="pillars" presStyleCnt="0"/>
      <dgm:spPr/>
    </dgm:pt>
    <dgm:pt modelId="{0A1D7410-0515-3246-AB8B-C0032314A151}" type="pres">
      <dgm:prSet presAssocID="{3EDD342F-275F-3046-BCAA-659DB8BB4E66}" presName="pillar1" presStyleLbl="node1" presStyleIdx="0" presStyleCnt="3" custScaleX="108278">
        <dgm:presLayoutVars>
          <dgm:bulletEnabled val="1"/>
        </dgm:presLayoutVars>
      </dgm:prSet>
      <dgm:spPr/>
    </dgm:pt>
    <dgm:pt modelId="{FD48B5EE-E43B-CE42-A22B-5375E5FD737F}" type="pres">
      <dgm:prSet presAssocID="{D5D74999-B10F-4A47-AFFB-4546503528F8}" presName="pillarX" presStyleLbl="node1" presStyleIdx="1" presStyleCnt="3">
        <dgm:presLayoutVars>
          <dgm:bulletEnabled val="1"/>
        </dgm:presLayoutVars>
      </dgm:prSet>
      <dgm:spPr/>
    </dgm:pt>
    <dgm:pt modelId="{37A737C1-4F72-BF49-B44A-2A9B81D775DA}" type="pres">
      <dgm:prSet presAssocID="{862E6D0A-FAE2-3B42-B666-6428EFCA9728}" presName="pillarX" presStyleLbl="node1" presStyleIdx="2" presStyleCnt="3">
        <dgm:presLayoutVars>
          <dgm:bulletEnabled val="1"/>
        </dgm:presLayoutVars>
      </dgm:prSet>
      <dgm:spPr/>
    </dgm:pt>
    <dgm:pt modelId="{095F4B30-E49B-6442-B234-5F0C7A110567}" type="pres">
      <dgm:prSet presAssocID="{3EDD342F-275F-3046-BCAA-659DB8BB4E66}" presName="base" presStyleLbl="dkBgShp" presStyleIdx="1" presStyleCnt="2"/>
      <dgm:spPr/>
    </dgm:pt>
  </dgm:ptLst>
  <dgm:cxnLst>
    <dgm:cxn modelId="{7777AFB8-A06A-8543-B159-9122BF2342F3}" srcId="{3EDD342F-275F-3046-BCAA-659DB8BB4E66}" destId="{E10FEB9E-1106-704B-A59F-E7B30953AD35}" srcOrd="0" destOrd="0" parTransId="{5BE27F84-A1B4-8548-874D-9C482EE19C0B}" sibTransId="{147BC983-72BF-0E46-BB55-8EE60B26C3C1}"/>
    <dgm:cxn modelId="{7FA65FCD-0993-D84A-9D13-DD0E8E3DA568}" srcId="{A7C8D983-288B-6948-ADC6-59490ED6115B}" destId="{3EDD342F-275F-3046-BCAA-659DB8BB4E66}" srcOrd="0" destOrd="0" parTransId="{D65243CE-5283-B943-967D-B5A35E263549}" sibTransId="{9EE3393B-D369-6242-BE6A-5DE3AEEAD97C}"/>
    <dgm:cxn modelId="{1C3D33FF-E85B-574A-9A14-6CB0202621E6}" srcId="{3EDD342F-275F-3046-BCAA-659DB8BB4E66}" destId="{D5D74999-B10F-4A47-AFFB-4546503528F8}" srcOrd="1" destOrd="0" parTransId="{48E2808F-001A-F744-AF7D-0CF99DE592D9}" sibTransId="{58F8F811-41EB-E348-8047-66EB1CA05F98}"/>
    <dgm:cxn modelId="{71E7A897-3D19-5D4A-8AA6-B378AA6834F6}" type="presOf" srcId="{862E6D0A-FAE2-3B42-B666-6428EFCA9728}" destId="{37A737C1-4F72-BF49-B44A-2A9B81D775DA}" srcOrd="0" destOrd="0" presId="urn:microsoft.com/office/officeart/2005/8/layout/hList3"/>
    <dgm:cxn modelId="{3B6192D5-215B-D948-9D36-3178478EB8E7}" type="presOf" srcId="{A7C8D983-288B-6948-ADC6-59490ED6115B}" destId="{19DE7A2F-A6A4-2640-AA3C-528AE1370C14}" srcOrd="0" destOrd="0" presId="urn:microsoft.com/office/officeart/2005/8/layout/hList3"/>
    <dgm:cxn modelId="{B13A6139-B59C-3C43-9683-21FE1BDE7114}" type="presOf" srcId="{D5D74999-B10F-4A47-AFFB-4546503528F8}" destId="{FD48B5EE-E43B-CE42-A22B-5375E5FD737F}" srcOrd="0" destOrd="0" presId="urn:microsoft.com/office/officeart/2005/8/layout/hList3"/>
    <dgm:cxn modelId="{38F189CC-0326-6646-9BB6-B4D35887135E}" type="presOf" srcId="{3EDD342F-275F-3046-BCAA-659DB8BB4E66}" destId="{7A6283A0-271E-F54E-A17C-185B8893E3CA}" srcOrd="0" destOrd="0" presId="urn:microsoft.com/office/officeart/2005/8/layout/hList3"/>
    <dgm:cxn modelId="{6D586ADF-4E7D-6A49-97B9-52F4F87EA26F}" srcId="{3EDD342F-275F-3046-BCAA-659DB8BB4E66}" destId="{862E6D0A-FAE2-3B42-B666-6428EFCA9728}" srcOrd="2" destOrd="0" parTransId="{47AC96A1-F6AA-4348-8B17-523CBD7C519A}" sibTransId="{D9E8E42C-92AB-1E40-8D0D-F039E0511300}"/>
    <dgm:cxn modelId="{C1E8F9E8-0902-7648-ACCE-327D066C8484}" type="presOf" srcId="{E10FEB9E-1106-704B-A59F-E7B30953AD35}" destId="{0A1D7410-0515-3246-AB8B-C0032314A151}" srcOrd="0" destOrd="0" presId="urn:microsoft.com/office/officeart/2005/8/layout/hList3"/>
    <dgm:cxn modelId="{992CFFE3-8482-E543-91D2-347F3D58B004}" type="presParOf" srcId="{19DE7A2F-A6A4-2640-AA3C-528AE1370C14}" destId="{7A6283A0-271E-F54E-A17C-185B8893E3CA}" srcOrd="0" destOrd="0" presId="urn:microsoft.com/office/officeart/2005/8/layout/hList3"/>
    <dgm:cxn modelId="{1FC617CD-6B84-3F48-9ACF-4E06041B5CD4}" type="presParOf" srcId="{19DE7A2F-A6A4-2640-AA3C-528AE1370C14}" destId="{7C216DC6-5B54-3D49-B0FA-2BF54CD6BBB3}" srcOrd="1" destOrd="0" presId="urn:microsoft.com/office/officeart/2005/8/layout/hList3"/>
    <dgm:cxn modelId="{16B8E342-0D11-5244-AF04-D4BD1DC549A3}" type="presParOf" srcId="{7C216DC6-5B54-3D49-B0FA-2BF54CD6BBB3}" destId="{0A1D7410-0515-3246-AB8B-C0032314A151}" srcOrd="0" destOrd="0" presId="urn:microsoft.com/office/officeart/2005/8/layout/hList3"/>
    <dgm:cxn modelId="{7A10C97C-CC88-4243-A05B-0D267CBE3CB6}" type="presParOf" srcId="{7C216DC6-5B54-3D49-B0FA-2BF54CD6BBB3}" destId="{FD48B5EE-E43B-CE42-A22B-5375E5FD737F}" srcOrd="1" destOrd="0" presId="urn:microsoft.com/office/officeart/2005/8/layout/hList3"/>
    <dgm:cxn modelId="{C3D8E202-7221-B144-8585-18B843C0595E}" type="presParOf" srcId="{7C216DC6-5B54-3D49-B0FA-2BF54CD6BBB3}" destId="{37A737C1-4F72-BF49-B44A-2A9B81D775DA}" srcOrd="2" destOrd="0" presId="urn:microsoft.com/office/officeart/2005/8/layout/hList3"/>
    <dgm:cxn modelId="{1C3B209B-A2BA-9644-B31D-D4FFEE06447B}" type="presParOf" srcId="{19DE7A2F-A6A4-2640-AA3C-528AE1370C14}" destId="{095F4B30-E49B-6442-B234-5F0C7A110567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3A79B-213A-D647-A0B4-FE526B865966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9388E29A-0105-C74A-980A-C1DF77DC41E2}">
      <dgm:prSet phldrT="[Testo]" custT="1"/>
      <dgm:spPr>
        <a:solidFill>
          <a:srgbClr val="35FFC2"/>
        </a:solidFill>
      </dgm:spPr>
      <dgm:t>
        <a:bodyPr/>
        <a:lstStyle/>
        <a:p>
          <a:r>
            <a:rPr lang="it-IT" sz="2800" dirty="0" smtClean="0">
              <a:solidFill>
                <a:schemeClr val="tx1"/>
              </a:solidFill>
            </a:rPr>
            <a:t>Qual è la mia </a:t>
          </a:r>
        </a:p>
        <a:p>
          <a:r>
            <a:rPr lang="it-IT" sz="2800" dirty="0" smtClean="0">
              <a:solidFill>
                <a:schemeClr val="tx1"/>
              </a:solidFill>
            </a:rPr>
            <a:t>situazione?</a:t>
          </a:r>
          <a:endParaRPr lang="it-IT" sz="2800" dirty="0">
            <a:solidFill>
              <a:schemeClr val="tx1"/>
            </a:solidFill>
          </a:endParaRPr>
        </a:p>
      </dgm:t>
    </dgm:pt>
    <dgm:pt modelId="{D899602E-5234-0047-828A-04FA981548A8}" type="parTrans" cxnId="{6BD8458D-48E9-FD40-B6FF-33D5B07C7733}">
      <dgm:prSet/>
      <dgm:spPr/>
      <dgm:t>
        <a:bodyPr/>
        <a:lstStyle/>
        <a:p>
          <a:endParaRPr lang="it-IT"/>
        </a:p>
      </dgm:t>
    </dgm:pt>
    <dgm:pt modelId="{BB22C45A-20ED-6F45-B9A1-B9F2B1426F32}" type="sibTrans" cxnId="{6BD8458D-48E9-FD40-B6FF-33D5B07C7733}">
      <dgm:prSet/>
      <dgm:spPr/>
      <dgm:t>
        <a:bodyPr/>
        <a:lstStyle/>
        <a:p>
          <a:endParaRPr lang="it-IT"/>
        </a:p>
      </dgm:t>
    </dgm:pt>
    <dgm:pt modelId="{35E0FDE3-AB7D-C845-ADDF-093A7FC2E863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dirty="0" smtClean="0"/>
            <a:t>Piano di azione</a:t>
          </a:r>
          <a:endParaRPr lang="it-IT" dirty="0"/>
        </a:p>
      </dgm:t>
    </dgm:pt>
    <dgm:pt modelId="{AF2A7DFB-1F1B-4F48-AA4A-89E0D105E952}" type="parTrans" cxnId="{F4D08065-A977-9842-BD11-5E05AAE6C496}">
      <dgm:prSet/>
      <dgm:spPr/>
      <dgm:t>
        <a:bodyPr/>
        <a:lstStyle/>
        <a:p>
          <a:endParaRPr lang="it-IT"/>
        </a:p>
      </dgm:t>
    </dgm:pt>
    <dgm:pt modelId="{F135C677-F4C3-8043-900E-6C09FB88DA00}" type="sibTrans" cxnId="{F4D08065-A977-9842-BD11-5E05AAE6C496}">
      <dgm:prSet/>
      <dgm:spPr/>
      <dgm:t>
        <a:bodyPr/>
        <a:lstStyle/>
        <a:p>
          <a:endParaRPr lang="it-IT"/>
        </a:p>
      </dgm:t>
    </dgm:pt>
    <dgm:pt modelId="{FE573060-B84A-8C4E-B41E-47DF0B987338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3200" dirty="0" smtClean="0">
              <a:solidFill>
                <a:schemeClr val="tx1"/>
              </a:solidFill>
            </a:rPr>
            <a:t>Il cliente</a:t>
          </a:r>
        </a:p>
        <a:p>
          <a:r>
            <a:rPr lang="it-IT" sz="3200" dirty="0" smtClean="0">
              <a:solidFill>
                <a:schemeClr val="tx1"/>
              </a:solidFill>
            </a:rPr>
            <a:t>cosa</a:t>
          </a:r>
        </a:p>
        <a:p>
          <a:r>
            <a:rPr lang="it-IT" sz="3200" dirty="0" smtClean="0">
              <a:solidFill>
                <a:schemeClr val="tx1"/>
              </a:solidFill>
            </a:rPr>
            <a:t>vuole?</a:t>
          </a:r>
        </a:p>
      </dgm:t>
    </dgm:pt>
    <dgm:pt modelId="{A30A8C3B-3FAA-704D-8BF0-C333B23A7295}" type="sibTrans" cxnId="{599AB995-B572-E649-8859-BC4A0D0B6A4E}">
      <dgm:prSet/>
      <dgm:spPr/>
      <dgm:t>
        <a:bodyPr/>
        <a:lstStyle/>
        <a:p>
          <a:endParaRPr lang="it-IT"/>
        </a:p>
      </dgm:t>
    </dgm:pt>
    <dgm:pt modelId="{8D3EA0FE-C39D-6148-99BD-321CAE0853C5}" type="parTrans" cxnId="{599AB995-B572-E649-8859-BC4A0D0B6A4E}">
      <dgm:prSet/>
      <dgm:spPr/>
      <dgm:t>
        <a:bodyPr/>
        <a:lstStyle/>
        <a:p>
          <a:endParaRPr lang="it-IT"/>
        </a:p>
      </dgm:t>
    </dgm:pt>
    <dgm:pt modelId="{B4783417-0FE5-5F4D-9E27-64AB8C4E8157}" type="pres">
      <dgm:prSet presAssocID="{22E3A79B-213A-D647-A0B4-FE526B865966}" presName="Name0" presStyleCnt="0">
        <dgm:presLayoutVars>
          <dgm:dir/>
          <dgm:resizeHandles val="exact"/>
        </dgm:presLayoutVars>
      </dgm:prSet>
      <dgm:spPr/>
    </dgm:pt>
    <dgm:pt modelId="{08DFC73B-5446-5C4A-98B8-00A493D71A87}" type="pres">
      <dgm:prSet presAssocID="{22E3A79B-213A-D647-A0B4-FE526B865966}" presName="vNodes" presStyleCnt="0"/>
      <dgm:spPr/>
    </dgm:pt>
    <dgm:pt modelId="{2B340350-1CA1-F040-B5E9-2E5CD90F0DEE}" type="pres">
      <dgm:prSet presAssocID="{9388E29A-0105-C74A-980A-C1DF77DC41E2}" presName="node" presStyleLbl="node1" presStyleIdx="0" presStyleCnt="3" custScaleX="2111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8A6B84-3974-524A-A285-43110256E1DC}" type="pres">
      <dgm:prSet presAssocID="{BB22C45A-20ED-6F45-B9A1-B9F2B1426F32}" presName="spacerT" presStyleCnt="0"/>
      <dgm:spPr/>
    </dgm:pt>
    <dgm:pt modelId="{1CA741BE-5E0E-ED48-AF53-EF1900ECCD78}" type="pres">
      <dgm:prSet presAssocID="{BB22C45A-20ED-6F45-B9A1-B9F2B1426F32}" presName="sibTrans" presStyleLbl="sibTrans2D1" presStyleIdx="0" presStyleCnt="2"/>
      <dgm:spPr/>
      <dgm:t>
        <a:bodyPr/>
        <a:lstStyle/>
        <a:p>
          <a:endParaRPr lang="it-IT"/>
        </a:p>
      </dgm:t>
    </dgm:pt>
    <dgm:pt modelId="{D8288DA9-F132-DA4F-8882-364B66011756}" type="pres">
      <dgm:prSet presAssocID="{BB22C45A-20ED-6F45-B9A1-B9F2B1426F32}" presName="spacerB" presStyleCnt="0"/>
      <dgm:spPr/>
    </dgm:pt>
    <dgm:pt modelId="{ECD95E3B-1EEA-8543-A598-0B6205C7442D}" type="pres">
      <dgm:prSet presAssocID="{FE573060-B84A-8C4E-B41E-47DF0B987338}" presName="node" presStyleLbl="node1" presStyleIdx="1" presStyleCnt="3" custScaleX="2111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2600D5-C2A8-4A4A-BBA3-C4D14E550893}" type="pres">
      <dgm:prSet presAssocID="{22E3A79B-213A-D647-A0B4-FE526B865966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BA678FB7-DD2D-4C46-8814-084F1B7DF4F2}" type="pres">
      <dgm:prSet presAssocID="{22E3A79B-213A-D647-A0B4-FE526B865966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7C9C59CA-FB55-8548-9B25-43B1A9B4D6A8}" type="pres">
      <dgm:prSet presAssocID="{22E3A79B-213A-D647-A0B4-FE526B86596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0DF015-2B16-B94D-B595-C2D758C78BDD}" type="presOf" srcId="{22E3A79B-213A-D647-A0B4-FE526B865966}" destId="{B4783417-0FE5-5F4D-9E27-64AB8C4E8157}" srcOrd="0" destOrd="0" presId="urn:microsoft.com/office/officeart/2005/8/layout/equation2"/>
    <dgm:cxn modelId="{E86CF6AD-EBE2-8848-A3A5-B7A8FE3AAB5C}" type="presOf" srcId="{A30A8C3B-3FAA-704D-8BF0-C333B23A7295}" destId="{102600D5-C2A8-4A4A-BBA3-C4D14E550893}" srcOrd="0" destOrd="0" presId="urn:microsoft.com/office/officeart/2005/8/layout/equation2"/>
    <dgm:cxn modelId="{6BD8458D-48E9-FD40-B6FF-33D5B07C7733}" srcId="{22E3A79B-213A-D647-A0B4-FE526B865966}" destId="{9388E29A-0105-C74A-980A-C1DF77DC41E2}" srcOrd="0" destOrd="0" parTransId="{D899602E-5234-0047-828A-04FA981548A8}" sibTransId="{BB22C45A-20ED-6F45-B9A1-B9F2B1426F32}"/>
    <dgm:cxn modelId="{E1B74033-72DB-3144-9943-C1492CFCBD35}" type="presOf" srcId="{A30A8C3B-3FAA-704D-8BF0-C333B23A7295}" destId="{BA678FB7-DD2D-4C46-8814-084F1B7DF4F2}" srcOrd="1" destOrd="0" presId="urn:microsoft.com/office/officeart/2005/8/layout/equation2"/>
    <dgm:cxn modelId="{599AB995-B572-E649-8859-BC4A0D0B6A4E}" srcId="{22E3A79B-213A-D647-A0B4-FE526B865966}" destId="{FE573060-B84A-8C4E-B41E-47DF0B987338}" srcOrd="1" destOrd="0" parTransId="{8D3EA0FE-C39D-6148-99BD-321CAE0853C5}" sibTransId="{A30A8C3B-3FAA-704D-8BF0-C333B23A7295}"/>
    <dgm:cxn modelId="{5CD79C43-72AF-1A45-B0EC-EAB0138AE2AA}" type="presOf" srcId="{FE573060-B84A-8C4E-B41E-47DF0B987338}" destId="{ECD95E3B-1EEA-8543-A598-0B6205C7442D}" srcOrd="0" destOrd="0" presId="urn:microsoft.com/office/officeart/2005/8/layout/equation2"/>
    <dgm:cxn modelId="{2AA13C7A-1D2D-634F-B457-A582A158570F}" type="presOf" srcId="{35E0FDE3-AB7D-C845-ADDF-093A7FC2E863}" destId="{7C9C59CA-FB55-8548-9B25-43B1A9B4D6A8}" srcOrd="0" destOrd="0" presId="urn:microsoft.com/office/officeart/2005/8/layout/equation2"/>
    <dgm:cxn modelId="{21FACC0C-B9D9-CC4E-AED2-ACDAC5DE1662}" type="presOf" srcId="{9388E29A-0105-C74A-980A-C1DF77DC41E2}" destId="{2B340350-1CA1-F040-B5E9-2E5CD90F0DEE}" srcOrd="0" destOrd="0" presId="urn:microsoft.com/office/officeart/2005/8/layout/equation2"/>
    <dgm:cxn modelId="{F240E780-0367-E342-ABA9-7275C6DA9943}" type="presOf" srcId="{BB22C45A-20ED-6F45-B9A1-B9F2B1426F32}" destId="{1CA741BE-5E0E-ED48-AF53-EF1900ECCD78}" srcOrd="0" destOrd="0" presId="urn:microsoft.com/office/officeart/2005/8/layout/equation2"/>
    <dgm:cxn modelId="{F4D08065-A977-9842-BD11-5E05AAE6C496}" srcId="{22E3A79B-213A-D647-A0B4-FE526B865966}" destId="{35E0FDE3-AB7D-C845-ADDF-093A7FC2E863}" srcOrd="2" destOrd="0" parTransId="{AF2A7DFB-1F1B-4F48-AA4A-89E0D105E952}" sibTransId="{F135C677-F4C3-8043-900E-6C09FB88DA00}"/>
    <dgm:cxn modelId="{5C6C86DE-A430-5F4C-B258-C121816995C0}" type="presParOf" srcId="{B4783417-0FE5-5F4D-9E27-64AB8C4E8157}" destId="{08DFC73B-5446-5C4A-98B8-00A493D71A87}" srcOrd="0" destOrd="0" presId="urn:microsoft.com/office/officeart/2005/8/layout/equation2"/>
    <dgm:cxn modelId="{8E3D12A0-7188-4149-9A90-FDFA090968D4}" type="presParOf" srcId="{08DFC73B-5446-5C4A-98B8-00A493D71A87}" destId="{2B340350-1CA1-F040-B5E9-2E5CD90F0DEE}" srcOrd="0" destOrd="0" presId="urn:microsoft.com/office/officeart/2005/8/layout/equation2"/>
    <dgm:cxn modelId="{C3163472-802B-8D4C-981A-D3A9BFCC7081}" type="presParOf" srcId="{08DFC73B-5446-5C4A-98B8-00A493D71A87}" destId="{DE8A6B84-3974-524A-A285-43110256E1DC}" srcOrd="1" destOrd="0" presId="urn:microsoft.com/office/officeart/2005/8/layout/equation2"/>
    <dgm:cxn modelId="{56AD6BC7-511B-0848-B1EE-D659E7E2F93B}" type="presParOf" srcId="{08DFC73B-5446-5C4A-98B8-00A493D71A87}" destId="{1CA741BE-5E0E-ED48-AF53-EF1900ECCD78}" srcOrd="2" destOrd="0" presId="urn:microsoft.com/office/officeart/2005/8/layout/equation2"/>
    <dgm:cxn modelId="{085C98E7-2E01-634F-B816-C794FF62F06F}" type="presParOf" srcId="{08DFC73B-5446-5C4A-98B8-00A493D71A87}" destId="{D8288DA9-F132-DA4F-8882-364B66011756}" srcOrd="3" destOrd="0" presId="urn:microsoft.com/office/officeart/2005/8/layout/equation2"/>
    <dgm:cxn modelId="{F82F7405-349C-794D-8A08-8482FC25DB91}" type="presParOf" srcId="{08DFC73B-5446-5C4A-98B8-00A493D71A87}" destId="{ECD95E3B-1EEA-8543-A598-0B6205C7442D}" srcOrd="4" destOrd="0" presId="urn:microsoft.com/office/officeart/2005/8/layout/equation2"/>
    <dgm:cxn modelId="{8F3787D8-5FF3-4A43-A36A-B80AE7629774}" type="presParOf" srcId="{B4783417-0FE5-5F4D-9E27-64AB8C4E8157}" destId="{102600D5-C2A8-4A4A-BBA3-C4D14E550893}" srcOrd="1" destOrd="0" presId="urn:microsoft.com/office/officeart/2005/8/layout/equation2"/>
    <dgm:cxn modelId="{79D45FEB-9492-6A4E-9702-949BCD122951}" type="presParOf" srcId="{102600D5-C2A8-4A4A-BBA3-C4D14E550893}" destId="{BA678FB7-DD2D-4C46-8814-084F1B7DF4F2}" srcOrd="0" destOrd="0" presId="urn:microsoft.com/office/officeart/2005/8/layout/equation2"/>
    <dgm:cxn modelId="{DAA78D5C-90DA-194A-858C-4F3E339EBDA5}" type="presParOf" srcId="{B4783417-0FE5-5F4D-9E27-64AB8C4E8157}" destId="{7C9C59CA-FB55-8548-9B25-43B1A9B4D6A8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DC9AD-2300-AC43-8505-62ED51726186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AB7C4E4-1C20-3E4D-886B-B4C09606678B}">
      <dgm:prSet/>
      <dgm:spPr/>
      <dgm:t>
        <a:bodyPr/>
        <a:lstStyle/>
        <a:p>
          <a:pPr rtl="0"/>
          <a:r>
            <a:rPr lang="it-IT" dirty="0" smtClean="0"/>
            <a:t>Consegnare il questionario della soddisfazione al cliente INSIEME AL PREVENTIVO	</a:t>
          </a:r>
          <a:endParaRPr lang="it-IT" dirty="0"/>
        </a:p>
      </dgm:t>
    </dgm:pt>
    <dgm:pt modelId="{33E4D936-A7E2-674F-9ECA-916879A052CD}" type="parTrans" cxnId="{DD30D81A-2214-6B45-A57F-4DD6C40DB594}">
      <dgm:prSet/>
      <dgm:spPr/>
      <dgm:t>
        <a:bodyPr/>
        <a:lstStyle/>
        <a:p>
          <a:endParaRPr lang="it-IT"/>
        </a:p>
      </dgm:t>
    </dgm:pt>
    <dgm:pt modelId="{33FD9A5D-7B71-064D-88F5-A10A7DE3D3AA}" type="sibTrans" cxnId="{DD30D81A-2214-6B45-A57F-4DD6C40DB594}">
      <dgm:prSet/>
      <dgm:spPr/>
      <dgm:t>
        <a:bodyPr/>
        <a:lstStyle/>
        <a:p>
          <a:endParaRPr lang="it-IT"/>
        </a:p>
      </dgm:t>
    </dgm:pt>
    <dgm:pt modelId="{21FDCC29-8D46-7D4A-B5FC-941649C608D9}">
      <dgm:prSet/>
      <dgm:spPr/>
      <dgm:t>
        <a:bodyPr/>
        <a:lstStyle/>
        <a:p>
          <a:pPr rtl="0"/>
          <a:r>
            <a:rPr lang="it-IT" dirty="0" smtClean="0"/>
            <a:t>TRASMETTERE L’IDEA CHE SIAMO ATTENTI AL CLIENTE</a:t>
          </a:r>
          <a:endParaRPr lang="it-IT" dirty="0"/>
        </a:p>
      </dgm:t>
    </dgm:pt>
    <dgm:pt modelId="{FBCFBD45-CFCC-F948-8799-74952CCC9E6E}" type="parTrans" cxnId="{AE3B0BB1-AC06-6C4A-AF13-EE440439BBA5}">
      <dgm:prSet/>
      <dgm:spPr/>
      <dgm:t>
        <a:bodyPr/>
        <a:lstStyle/>
        <a:p>
          <a:endParaRPr lang="it-IT"/>
        </a:p>
      </dgm:t>
    </dgm:pt>
    <dgm:pt modelId="{48DFCB4A-FB7E-634E-991B-1ECBC1F31DE4}" type="sibTrans" cxnId="{AE3B0BB1-AC06-6C4A-AF13-EE440439BBA5}">
      <dgm:prSet/>
      <dgm:spPr/>
      <dgm:t>
        <a:bodyPr/>
        <a:lstStyle/>
        <a:p>
          <a:endParaRPr lang="it-IT"/>
        </a:p>
      </dgm:t>
    </dgm:pt>
    <dgm:pt modelId="{C3E33BAB-8D26-2740-B799-2820554A684E}" type="pres">
      <dgm:prSet presAssocID="{72BDC9AD-2300-AC43-8505-62ED517261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673A23-8DE3-9246-A024-56280F83BB26}" type="pres">
      <dgm:prSet presAssocID="{6AB7C4E4-1C20-3E4D-886B-B4C09606678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AB8F4-8ECC-0540-BC84-D43E7DC287A1}" type="pres">
      <dgm:prSet presAssocID="{33FD9A5D-7B71-064D-88F5-A10A7DE3D3AA}" presName="sibTrans" presStyleLbl="sibTrans2D1" presStyleIdx="0" presStyleCnt="1"/>
      <dgm:spPr/>
      <dgm:t>
        <a:bodyPr/>
        <a:lstStyle/>
        <a:p>
          <a:endParaRPr lang="it-IT"/>
        </a:p>
      </dgm:t>
    </dgm:pt>
    <dgm:pt modelId="{C98486CE-1B3C-7447-9A2F-41C51115506C}" type="pres">
      <dgm:prSet presAssocID="{33FD9A5D-7B71-064D-88F5-A10A7DE3D3AA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00265A6F-041C-1E4E-8E0C-FBA8D6282507}" type="pres">
      <dgm:prSet presAssocID="{21FDCC29-8D46-7D4A-B5FC-941649C608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F8DD5F-3D09-8C48-8A54-F35EBF33BD68}" type="presOf" srcId="{33FD9A5D-7B71-064D-88F5-A10A7DE3D3AA}" destId="{B86AB8F4-8ECC-0540-BC84-D43E7DC287A1}" srcOrd="0" destOrd="0" presId="urn:microsoft.com/office/officeart/2005/8/layout/process1"/>
    <dgm:cxn modelId="{AE3B0BB1-AC06-6C4A-AF13-EE440439BBA5}" srcId="{72BDC9AD-2300-AC43-8505-62ED51726186}" destId="{21FDCC29-8D46-7D4A-B5FC-941649C608D9}" srcOrd="1" destOrd="0" parTransId="{FBCFBD45-CFCC-F948-8799-74952CCC9E6E}" sibTransId="{48DFCB4A-FB7E-634E-991B-1ECBC1F31DE4}"/>
    <dgm:cxn modelId="{DD30D81A-2214-6B45-A57F-4DD6C40DB594}" srcId="{72BDC9AD-2300-AC43-8505-62ED51726186}" destId="{6AB7C4E4-1C20-3E4D-886B-B4C09606678B}" srcOrd="0" destOrd="0" parTransId="{33E4D936-A7E2-674F-9ECA-916879A052CD}" sibTransId="{33FD9A5D-7B71-064D-88F5-A10A7DE3D3AA}"/>
    <dgm:cxn modelId="{99F9D0C4-F16E-9F4A-B9F8-B3431A5B3346}" type="presOf" srcId="{72BDC9AD-2300-AC43-8505-62ED51726186}" destId="{C3E33BAB-8D26-2740-B799-2820554A684E}" srcOrd="0" destOrd="0" presId="urn:microsoft.com/office/officeart/2005/8/layout/process1"/>
    <dgm:cxn modelId="{A3E43F8C-31A5-364E-9D4D-BDE82AC2A73F}" type="presOf" srcId="{6AB7C4E4-1C20-3E4D-886B-B4C09606678B}" destId="{4D673A23-8DE3-9246-A024-56280F83BB26}" srcOrd="0" destOrd="0" presId="urn:microsoft.com/office/officeart/2005/8/layout/process1"/>
    <dgm:cxn modelId="{9F68A34B-A059-FA4F-B289-C08F806B68EF}" type="presOf" srcId="{21FDCC29-8D46-7D4A-B5FC-941649C608D9}" destId="{00265A6F-041C-1E4E-8E0C-FBA8D6282507}" srcOrd="0" destOrd="0" presId="urn:microsoft.com/office/officeart/2005/8/layout/process1"/>
    <dgm:cxn modelId="{BBCFE595-6CC6-B243-A6AD-4B010F89C105}" type="presOf" srcId="{33FD9A5D-7B71-064D-88F5-A10A7DE3D3AA}" destId="{C98486CE-1B3C-7447-9A2F-41C51115506C}" srcOrd="1" destOrd="0" presId="urn:microsoft.com/office/officeart/2005/8/layout/process1"/>
    <dgm:cxn modelId="{E5B215A9-CDB6-D04F-A1B3-DAF5FE78B222}" type="presParOf" srcId="{C3E33BAB-8D26-2740-B799-2820554A684E}" destId="{4D673A23-8DE3-9246-A024-56280F83BB26}" srcOrd="0" destOrd="0" presId="urn:microsoft.com/office/officeart/2005/8/layout/process1"/>
    <dgm:cxn modelId="{831E8945-7167-7441-9A92-17A2929AC625}" type="presParOf" srcId="{C3E33BAB-8D26-2740-B799-2820554A684E}" destId="{B86AB8F4-8ECC-0540-BC84-D43E7DC287A1}" srcOrd="1" destOrd="0" presId="urn:microsoft.com/office/officeart/2005/8/layout/process1"/>
    <dgm:cxn modelId="{4C37A53A-D673-3F44-8107-7896C0074761}" type="presParOf" srcId="{B86AB8F4-8ECC-0540-BC84-D43E7DC287A1}" destId="{C98486CE-1B3C-7447-9A2F-41C51115506C}" srcOrd="0" destOrd="0" presId="urn:microsoft.com/office/officeart/2005/8/layout/process1"/>
    <dgm:cxn modelId="{F0726AF3-D48E-1A43-BC70-D3CD37C053CC}" type="presParOf" srcId="{C3E33BAB-8D26-2740-B799-2820554A684E}" destId="{00265A6F-041C-1E4E-8E0C-FBA8D6282507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299D5D-671B-ED4E-B39C-8CF3213F0907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4D2B42-34F1-624E-9863-0206499C04AB}">
      <dgm:prSet phldrT="[Testo]"/>
      <dgm:spPr/>
      <dgm:t>
        <a:bodyPr/>
        <a:lstStyle/>
        <a:p>
          <a:r>
            <a:rPr lang="it-IT" dirty="0" smtClean="0"/>
            <a:t>Fare le domande giuste</a:t>
          </a:r>
          <a:endParaRPr lang="it-IT" dirty="0"/>
        </a:p>
      </dgm:t>
    </dgm:pt>
    <dgm:pt modelId="{E7C4D1DC-2BEC-044C-998B-4871423CB76E}" type="parTrans" cxnId="{7EA90688-1931-3C41-8DB1-3D643EF9EA7B}">
      <dgm:prSet/>
      <dgm:spPr/>
      <dgm:t>
        <a:bodyPr/>
        <a:lstStyle/>
        <a:p>
          <a:endParaRPr lang="it-IT"/>
        </a:p>
      </dgm:t>
    </dgm:pt>
    <dgm:pt modelId="{A78F713E-56C1-3545-8505-6DFF3CD7636E}" type="sibTrans" cxnId="{7EA90688-1931-3C41-8DB1-3D643EF9EA7B}">
      <dgm:prSet/>
      <dgm:spPr/>
      <dgm:t>
        <a:bodyPr/>
        <a:lstStyle/>
        <a:p>
          <a:endParaRPr lang="it-IT"/>
        </a:p>
      </dgm:t>
    </dgm:pt>
    <dgm:pt modelId="{F5073EC4-02B6-DB4D-AB90-2439C5A2FEE6}">
      <dgm:prSet phldrT="[Testo]"/>
      <dgm:spPr/>
      <dgm:t>
        <a:bodyPr/>
        <a:lstStyle/>
        <a:p>
          <a:r>
            <a:rPr lang="it-IT" dirty="0" smtClean="0"/>
            <a:t>Ricavare spunti utili dai dati</a:t>
          </a:r>
          <a:endParaRPr lang="it-IT" dirty="0"/>
        </a:p>
      </dgm:t>
    </dgm:pt>
    <dgm:pt modelId="{8E233400-80F2-014F-B5C7-2E62052CD7AA}" type="parTrans" cxnId="{86F81DAA-DEAB-6B47-AD5A-2DFA8F6DE99F}">
      <dgm:prSet/>
      <dgm:spPr/>
      <dgm:t>
        <a:bodyPr/>
        <a:lstStyle/>
        <a:p>
          <a:endParaRPr lang="it-IT"/>
        </a:p>
      </dgm:t>
    </dgm:pt>
    <dgm:pt modelId="{EE877DBA-F751-EB47-AC9F-4F1A599C36C3}" type="sibTrans" cxnId="{86F81DAA-DEAB-6B47-AD5A-2DFA8F6DE99F}">
      <dgm:prSet/>
      <dgm:spPr/>
      <dgm:t>
        <a:bodyPr/>
        <a:lstStyle/>
        <a:p>
          <a:endParaRPr lang="it-IT"/>
        </a:p>
      </dgm:t>
    </dgm:pt>
    <dgm:pt modelId="{06F678B7-5BE7-6B44-B953-3DCB36BD1228}" type="pres">
      <dgm:prSet presAssocID="{18299D5D-671B-ED4E-B39C-8CF3213F09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64B5322-55D9-884B-9089-22A102CFD9C3}" type="pres">
      <dgm:prSet presAssocID="{914D2B42-34F1-624E-9863-0206499C04A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D38BF2-96E3-0540-AFFF-6C844EFD7F85}" type="pres">
      <dgm:prSet presAssocID="{F5073EC4-02B6-DB4D-AB90-2439C5A2FEE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F597E4-35CA-CD45-A853-BE4338016372}" type="presOf" srcId="{914D2B42-34F1-624E-9863-0206499C04AB}" destId="{764B5322-55D9-884B-9089-22A102CFD9C3}" srcOrd="0" destOrd="0" presId="urn:microsoft.com/office/officeart/2005/8/layout/arrow5"/>
    <dgm:cxn modelId="{7EA90688-1931-3C41-8DB1-3D643EF9EA7B}" srcId="{18299D5D-671B-ED4E-B39C-8CF3213F0907}" destId="{914D2B42-34F1-624E-9863-0206499C04AB}" srcOrd="0" destOrd="0" parTransId="{E7C4D1DC-2BEC-044C-998B-4871423CB76E}" sibTransId="{A78F713E-56C1-3545-8505-6DFF3CD7636E}"/>
    <dgm:cxn modelId="{C72450B5-B14D-B74B-94AF-61700FEECCDD}" type="presOf" srcId="{18299D5D-671B-ED4E-B39C-8CF3213F0907}" destId="{06F678B7-5BE7-6B44-B953-3DCB36BD1228}" srcOrd="0" destOrd="0" presId="urn:microsoft.com/office/officeart/2005/8/layout/arrow5"/>
    <dgm:cxn modelId="{F6798802-D011-FF41-9FC5-637E6B7149BF}" type="presOf" srcId="{F5073EC4-02B6-DB4D-AB90-2439C5A2FEE6}" destId="{95D38BF2-96E3-0540-AFFF-6C844EFD7F85}" srcOrd="0" destOrd="0" presId="urn:microsoft.com/office/officeart/2005/8/layout/arrow5"/>
    <dgm:cxn modelId="{86F81DAA-DEAB-6B47-AD5A-2DFA8F6DE99F}" srcId="{18299D5D-671B-ED4E-B39C-8CF3213F0907}" destId="{F5073EC4-02B6-DB4D-AB90-2439C5A2FEE6}" srcOrd="1" destOrd="0" parTransId="{8E233400-80F2-014F-B5C7-2E62052CD7AA}" sibTransId="{EE877DBA-F751-EB47-AC9F-4F1A599C36C3}"/>
    <dgm:cxn modelId="{6DD3F071-DA7E-DC4A-A98D-9CF053D290C3}" type="presParOf" srcId="{06F678B7-5BE7-6B44-B953-3DCB36BD1228}" destId="{764B5322-55D9-884B-9089-22A102CFD9C3}" srcOrd="0" destOrd="0" presId="urn:microsoft.com/office/officeart/2005/8/layout/arrow5"/>
    <dgm:cxn modelId="{3ABA3555-6DBB-B941-8322-DD3DB44A382A}" type="presParOf" srcId="{06F678B7-5BE7-6B44-B953-3DCB36BD1228}" destId="{95D38BF2-96E3-0540-AFFF-6C844EFD7F85}" srcOrd="1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1C53E-9804-8B4F-A281-BE001B6FBD0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1B5C3419-6878-C64D-AF1F-2A127DB009AD}">
      <dgm:prSet/>
      <dgm:spPr/>
      <dgm:t>
        <a:bodyPr/>
        <a:lstStyle/>
        <a:p>
          <a:pPr rtl="0"/>
          <a:r>
            <a:rPr lang="it-IT" dirty="0" smtClean="0"/>
            <a:t>Chiaro</a:t>
          </a:r>
          <a:endParaRPr lang="it-IT" dirty="0"/>
        </a:p>
      </dgm:t>
    </dgm:pt>
    <dgm:pt modelId="{4E639773-87D1-1646-8B68-37DD20BF0236}" type="parTrans" cxnId="{337E9ACA-D74D-9045-85F4-8FB7F87FADC9}">
      <dgm:prSet/>
      <dgm:spPr/>
      <dgm:t>
        <a:bodyPr/>
        <a:lstStyle/>
        <a:p>
          <a:endParaRPr lang="it-IT"/>
        </a:p>
      </dgm:t>
    </dgm:pt>
    <dgm:pt modelId="{45CED509-9DA9-2D4D-9616-5725286C317E}" type="sibTrans" cxnId="{337E9ACA-D74D-9045-85F4-8FB7F87FADC9}">
      <dgm:prSet/>
      <dgm:spPr/>
      <dgm:t>
        <a:bodyPr/>
        <a:lstStyle/>
        <a:p>
          <a:endParaRPr lang="it-IT"/>
        </a:p>
      </dgm:t>
    </dgm:pt>
    <dgm:pt modelId="{2E7976CC-737C-BF42-A5B6-2E4EE4A189D0}">
      <dgm:prSet/>
      <dgm:spPr/>
      <dgm:t>
        <a:bodyPr/>
        <a:lstStyle/>
        <a:p>
          <a:pPr rtl="0"/>
          <a:r>
            <a:rPr lang="it-IT" dirty="0" smtClean="0"/>
            <a:t>Conciso</a:t>
          </a:r>
          <a:endParaRPr lang="it-IT" dirty="0"/>
        </a:p>
      </dgm:t>
    </dgm:pt>
    <dgm:pt modelId="{4B888FCE-340F-0D41-BB42-D159A5404003}" type="parTrans" cxnId="{FA5460F0-9A38-AA46-9B98-C7960E17D500}">
      <dgm:prSet/>
      <dgm:spPr/>
      <dgm:t>
        <a:bodyPr/>
        <a:lstStyle/>
        <a:p>
          <a:endParaRPr lang="it-IT"/>
        </a:p>
      </dgm:t>
    </dgm:pt>
    <dgm:pt modelId="{9B82EA41-15A1-E14F-B840-1AAC5D2D398E}" type="sibTrans" cxnId="{FA5460F0-9A38-AA46-9B98-C7960E17D500}">
      <dgm:prSet/>
      <dgm:spPr/>
      <dgm:t>
        <a:bodyPr/>
        <a:lstStyle/>
        <a:p>
          <a:endParaRPr lang="it-IT"/>
        </a:p>
      </dgm:t>
    </dgm:pt>
    <dgm:pt modelId="{149C93A9-2B10-8F4E-BD97-12A526131D3C}">
      <dgm:prSet/>
      <dgm:spPr/>
      <dgm:t>
        <a:bodyPr/>
        <a:lstStyle/>
        <a:p>
          <a:pPr rtl="0"/>
          <a:r>
            <a:rPr lang="it-IT" dirty="0" err="1" smtClean="0"/>
            <a:t>Compelling</a:t>
          </a:r>
          <a:r>
            <a:rPr lang="it-IT" dirty="0" smtClean="0"/>
            <a:t> = avvincente</a:t>
          </a:r>
          <a:endParaRPr lang="it-IT" dirty="0"/>
        </a:p>
      </dgm:t>
    </dgm:pt>
    <dgm:pt modelId="{7014A9E3-E696-9E42-B79F-40A9226580A5}" type="parTrans" cxnId="{E5BEC5FB-FBDD-B44F-8BD0-1D58CC00A4A7}">
      <dgm:prSet/>
      <dgm:spPr/>
      <dgm:t>
        <a:bodyPr/>
        <a:lstStyle/>
        <a:p>
          <a:endParaRPr lang="it-IT"/>
        </a:p>
      </dgm:t>
    </dgm:pt>
    <dgm:pt modelId="{8CEBBBB1-E30E-7D4A-A10F-1854F49EC90A}" type="sibTrans" cxnId="{E5BEC5FB-FBDD-B44F-8BD0-1D58CC00A4A7}">
      <dgm:prSet/>
      <dgm:spPr/>
      <dgm:t>
        <a:bodyPr/>
        <a:lstStyle/>
        <a:p>
          <a:endParaRPr lang="it-IT"/>
        </a:p>
      </dgm:t>
    </dgm:pt>
    <dgm:pt modelId="{F41E8BBE-9BEC-4C41-AC29-D571C2EFDBB0}">
      <dgm:prSet/>
      <dgm:spPr/>
      <dgm:t>
        <a:bodyPr/>
        <a:lstStyle/>
        <a:p>
          <a:pPr rtl="0"/>
          <a:r>
            <a:rPr lang="it-IT" dirty="0" smtClean="0"/>
            <a:t>Credibile</a:t>
          </a:r>
          <a:endParaRPr lang="it-IT" dirty="0"/>
        </a:p>
      </dgm:t>
    </dgm:pt>
    <dgm:pt modelId="{4923E9CF-3A59-D149-BF08-0893CBB8027E}" type="parTrans" cxnId="{8DF6B26C-7724-584F-AECE-8240BA2E4C4C}">
      <dgm:prSet/>
      <dgm:spPr/>
      <dgm:t>
        <a:bodyPr/>
        <a:lstStyle/>
        <a:p>
          <a:endParaRPr lang="it-IT"/>
        </a:p>
      </dgm:t>
    </dgm:pt>
    <dgm:pt modelId="{3BFEEFB8-D325-5947-82E3-EF13833B21AB}" type="sibTrans" cxnId="{8DF6B26C-7724-584F-AECE-8240BA2E4C4C}">
      <dgm:prSet/>
      <dgm:spPr/>
      <dgm:t>
        <a:bodyPr/>
        <a:lstStyle/>
        <a:p>
          <a:endParaRPr lang="it-IT"/>
        </a:p>
      </dgm:t>
    </dgm:pt>
    <dgm:pt modelId="{4D407E78-C05D-7A4F-B861-77AF76BAC074}" type="pres">
      <dgm:prSet presAssocID="{46F1C53E-9804-8B4F-A281-BE001B6FB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45F54FB-CA90-EA4E-94E2-C67F8120E922}" type="pres">
      <dgm:prSet presAssocID="{1B5C3419-6878-C64D-AF1F-2A127DB009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1AB5CB-A26D-044B-AFC6-FE754195A160}" type="pres">
      <dgm:prSet presAssocID="{45CED509-9DA9-2D4D-9616-5725286C317E}" presName="sibTrans" presStyleCnt="0"/>
      <dgm:spPr/>
    </dgm:pt>
    <dgm:pt modelId="{EFC298C9-C991-8444-BBB0-1B9EE3BB1650}" type="pres">
      <dgm:prSet presAssocID="{2E7976CC-737C-BF42-A5B6-2E4EE4A189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F7062F-2717-2A49-87B9-55CD70E84CB7}" type="pres">
      <dgm:prSet presAssocID="{9B82EA41-15A1-E14F-B840-1AAC5D2D398E}" presName="sibTrans" presStyleCnt="0"/>
      <dgm:spPr/>
    </dgm:pt>
    <dgm:pt modelId="{FA367A70-CFE4-7946-A700-415DCC410110}" type="pres">
      <dgm:prSet presAssocID="{149C93A9-2B10-8F4E-BD97-12A526131D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EB9AE2-9B17-F846-B0CF-D1F83F8E07ED}" type="pres">
      <dgm:prSet presAssocID="{8CEBBBB1-E30E-7D4A-A10F-1854F49EC90A}" presName="sibTrans" presStyleCnt="0"/>
      <dgm:spPr/>
    </dgm:pt>
    <dgm:pt modelId="{39BBFE2A-625A-A241-9E1F-FBBFD7533D2C}" type="pres">
      <dgm:prSet presAssocID="{F41E8BBE-9BEC-4C41-AC29-D571C2EFDB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7E9ACA-D74D-9045-85F4-8FB7F87FADC9}" srcId="{46F1C53E-9804-8B4F-A281-BE001B6FBD07}" destId="{1B5C3419-6878-C64D-AF1F-2A127DB009AD}" srcOrd="0" destOrd="0" parTransId="{4E639773-87D1-1646-8B68-37DD20BF0236}" sibTransId="{45CED509-9DA9-2D4D-9616-5725286C317E}"/>
    <dgm:cxn modelId="{FFB6671C-F724-F645-A63E-17FD73FC9122}" type="presOf" srcId="{46F1C53E-9804-8B4F-A281-BE001B6FBD07}" destId="{4D407E78-C05D-7A4F-B861-77AF76BAC074}" srcOrd="0" destOrd="0" presId="urn:microsoft.com/office/officeart/2005/8/layout/default"/>
    <dgm:cxn modelId="{FA5460F0-9A38-AA46-9B98-C7960E17D500}" srcId="{46F1C53E-9804-8B4F-A281-BE001B6FBD07}" destId="{2E7976CC-737C-BF42-A5B6-2E4EE4A189D0}" srcOrd="1" destOrd="0" parTransId="{4B888FCE-340F-0D41-BB42-D159A5404003}" sibTransId="{9B82EA41-15A1-E14F-B840-1AAC5D2D398E}"/>
    <dgm:cxn modelId="{D2A4F653-B911-6D49-97D6-9D4AF7CD433A}" type="presOf" srcId="{149C93A9-2B10-8F4E-BD97-12A526131D3C}" destId="{FA367A70-CFE4-7946-A700-415DCC410110}" srcOrd="0" destOrd="0" presId="urn:microsoft.com/office/officeart/2005/8/layout/default"/>
    <dgm:cxn modelId="{144103FF-2936-CB45-B4FD-0DD7380DA9A6}" type="presOf" srcId="{1B5C3419-6878-C64D-AF1F-2A127DB009AD}" destId="{145F54FB-CA90-EA4E-94E2-C67F8120E922}" srcOrd="0" destOrd="0" presId="urn:microsoft.com/office/officeart/2005/8/layout/default"/>
    <dgm:cxn modelId="{A7068F3B-F557-0947-8073-83E144241870}" type="presOf" srcId="{2E7976CC-737C-BF42-A5B6-2E4EE4A189D0}" destId="{EFC298C9-C991-8444-BBB0-1B9EE3BB1650}" srcOrd="0" destOrd="0" presId="urn:microsoft.com/office/officeart/2005/8/layout/default"/>
    <dgm:cxn modelId="{32982AE6-52DD-2144-8AF1-AC9AD4191B7D}" type="presOf" srcId="{F41E8BBE-9BEC-4C41-AC29-D571C2EFDBB0}" destId="{39BBFE2A-625A-A241-9E1F-FBBFD7533D2C}" srcOrd="0" destOrd="0" presId="urn:microsoft.com/office/officeart/2005/8/layout/default"/>
    <dgm:cxn modelId="{8DF6B26C-7724-584F-AECE-8240BA2E4C4C}" srcId="{46F1C53E-9804-8B4F-A281-BE001B6FBD07}" destId="{F41E8BBE-9BEC-4C41-AC29-D571C2EFDBB0}" srcOrd="3" destOrd="0" parTransId="{4923E9CF-3A59-D149-BF08-0893CBB8027E}" sibTransId="{3BFEEFB8-D325-5947-82E3-EF13833B21AB}"/>
    <dgm:cxn modelId="{E5BEC5FB-FBDD-B44F-8BD0-1D58CC00A4A7}" srcId="{46F1C53E-9804-8B4F-A281-BE001B6FBD07}" destId="{149C93A9-2B10-8F4E-BD97-12A526131D3C}" srcOrd="2" destOrd="0" parTransId="{7014A9E3-E696-9E42-B79F-40A9226580A5}" sibTransId="{8CEBBBB1-E30E-7D4A-A10F-1854F49EC90A}"/>
    <dgm:cxn modelId="{A8F4C701-B9DF-2A46-A35F-C9D847593D41}" type="presParOf" srcId="{4D407E78-C05D-7A4F-B861-77AF76BAC074}" destId="{145F54FB-CA90-EA4E-94E2-C67F8120E922}" srcOrd="0" destOrd="0" presId="urn:microsoft.com/office/officeart/2005/8/layout/default"/>
    <dgm:cxn modelId="{748C19BD-84F6-3543-8B46-D764CB6D3B31}" type="presParOf" srcId="{4D407E78-C05D-7A4F-B861-77AF76BAC074}" destId="{951AB5CB-A26D-044B-AFC6-FE754195A160}" srcOrd="1" destOrd="0" presId="urn:microsoft.com/office/officeart/2005/8/layout/default"/>
    <dgm:cxn modelId="{F317FDAB-797B-D140-888B-826E28365586}" type="presParOf" srcId="{4D407E78-C05D-7A4F-B861-77AF76BAC074}" destId="{EFC298C9-C991-8444-BBB0-1B9EE3BB1650}" srcOrd="2" destOrd="0" presId="urn:microsoft.com/office/officeart/2005/8/layout/default"/>
    <dgm:cxn modelId="{3BF5CE85-F0A1-784E-BC64-A82F9229F817}" type="presParOf" srcId="{4D407E78-C05D-7A4F-B861-77AF76BAC074}" destId="{69F7062F-2717-2A49-87B9-55CD70E84CB7}" srcOrd="3" destOrd="0" presId="urn:microsoft.com/office/officeart/2005/8/layout/default"/>
    <dgm:cxn modelId="{2FED42CA-8B3F-FF45-8207-1384EF0FB0A0}" type="presParOf" srcId="{4D407E78-C05D-7A4F-B861-77AF76BAC074}" destId="{FA367A70-CFE4-7946-A700-415DCC410110}" srcOrd="4" destOrd="0" presId="urn:microsoft.com/office/officeart/2005/8/layout/default"/>
    <dgm:cxn modelId="{EFD6691F-631B-A24A-AE9D-78C8407797D4}" type="presParOf" srcId="{4D407E78-C05D-7A4F-B861-77AF76BAC074}" destId="{A2EB9AE2-9B17-F846-B0CF-D1F83F8E07ED}" srcOrd="5" destOrd="0" presId="urn:microsoft.com/office/officeart/2005/8/layout/default"/>
    <dgm:cxn modelId="{BB836546-A88B-1446-B137-D269894F0E09}" type="presParOf" srcId="{4D407E78-C05D-7A4F-B861-77AF76BAC074}" destId="{39BBFE2A-625A-A241-9E1F-FBBFD7533D2C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40C0-5B43-1B40-86A7-9AD6C1B13F3B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1FAC-D245-AA49-9785-FE8C2D89F54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Presentazione cna</a:t>
            </a:r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0A9AD-34E4-1446-BB94-A2CCDA6894F0}" type="slidenum">
              <a:rPr lang="it-IT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clienti</a:t>
            </a:r>
            <a:r>
              <a:rPr lang="en-GB" dirty="0" smtClean="0"/>
              <a:t> </a:t>
            </a:r>
            <a:r>
              <a:rPr lang="en-GB" dirty="0" err="1" smtClean="0"/>
              <a:t>migliori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trovano</a:t>
            </a:r>
            <a:r>
              <a:rPr lang="en-GB" dirty="0" smtClean="0"/>
              <a:t> </a:t>
            </a:r>
            <a:r>
              <a:rPr lang="en-GB" dirty="0" err="1" smtClean="0"/>
              <a:t>col</a:t>
            </a:r>
            <a:r>
              <a:rPr lang="en-GB" dirty="0" smtClean="0"/>
              <a:t> </a:t>
            </a:r>
            <a:r>
              <a:rPr lang="en-GB" dirty="0" err="1" smtClean="0"/>
              <a:t>passaparola</a:t>
            </a:r>
            <a:r>
              <a:rPr lang="en-GB" dirty="0" smtClean="0"/>
              <a:t>, con lo </a:t>
            </a:r>
            <a:r>
              <a:rPr lang="en-GB" dirty="0" err="1" smtClean="0"/>
              <a:t>stesso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se ne </a:t>
            </a:r>
            <a:r>
              <a:rPr lang="en-GB" dirty="0" err="1" smtClean="0"/>
              <a:t>perdono</a:t>
            </a:r>
            <a:r>
              <a:rPr lang="en-GB" dirty="0" smtClean="0"/>
              <a:t> a </a:t>
            </a:r>
            <a:r>
              <a:rPr lang="en-GB" dirty="0" err="1" smtClean="0"/>
              <a:t>valanghe</a:t>
            </a:r>
            <a:r>
              <a:rPr lang="en-GB" dirty="0" smtClean="0"/>
              <a:t>, se </a:t>
            </a:r>
            <a:r>
              <a:rPr lang="en-GB" dirty="0" err="1" smtClean="0"/>
              <a:t>qualcuno</a:t>
            </a:r>
            <a:r>
              <a:rPr lang="en-GB" dirty="0" smtClean="0"/>
              <a:t> </a:t>
            </a:r>
            <a:r>
              <a:rPr lang="en-GB" dirty="0" err="1" smtClean="0"/>
              <a:t>parla</a:t>
            </a:r>
            <a:r>
              <a:rPr lang="en-GB" dirty="0" smtClean="0"/>
              <a:t> male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noi</a:t>
            </a:r>
            <a:r>
              <a:rPr lang="en-GB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EC0D-71D0-D145-BDA1-E52C15F4907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stesso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un’indagine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migliora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percezione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servizio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perché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sintomo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volontà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dell’azienda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ascoltare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suoi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EC0D-71D0-D145-BDA1-E52C15F4907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4A92-09BF-DC48-943B-D9B098F804E8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C558-EE7A-194D-B307-5F1D8273E15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0F2A-C1D4-2947-A05B-0C826BBBE085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08B2-9C50-C74D-BFFF-80D9898A684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2C38-C446-EF49-BF87-098680304A66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ED99-D895-F44E-87C0-2CE225148C8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AB2A-47B5-D343-B8E3-8E8642D7E466}" type="datetimeFigureOut">
              <a:rPr lang="it-IT" smtClean="0"/>
              <a:pPr/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4044-A053-EB4B-A157-2CC09F94F9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BC1496-A692-284B-90A6-088C98B1388B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EB81F9-736D-FC4E-BA05-40F9FC590BB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E612DC-2F84-E048-8FFC-5D20F032B551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C0E311-1238-5F4C-B1D3-6F15ED66069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48065E-C4FB-FB47-958D-12E363663307}" type="datetime1">
              <a:rPr lang="it-IT"/>
              <a:pPr>
                <a:defRPr/>
              </a:pPr>
              <a:t>13-10-2013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22B071-6EE4-924D-80FD-784E302ADED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019800" cy="1600200"/>
          </a:xfrm>
          <a:solidFill>
            <a:srgbClr val="FFFF00"/>
          </a:solidFill>
        </p:spPr>
        <p:txBody>
          <a:bodyPr/>
          <a:lstStyle/>
          <a:p>
            <a:r>
              <a:rPr lang="it-IT" dirty="0" err="1" smtClean="0"/>
              <a:t>Customer</a:t>
            </a:r>
            <a:r>
              <a:rPr lang="it-IT" dirty="0" smtClean="0"/>
              <a:t> Care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Cristina Mariani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Lunedì 14 Ottobre 2013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" name="Immagine 7" descr="federmobil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511800"/>
            <a:ext cx="2794000" cy="1066800"/>
          </a:xfrm>
          <a:prstGeom prst="rect">
            <a:avLst/>
          </a:prstGeom>
        </p:spPr>
      </p:pic>
      <p:pic>
        <p:nvPicPr>
          <p:cNvPr id="6" name="Immagine 5" descr="innovac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11800"/>
            <a:ext cx="2635250" cy="736600"/>
          </a:xfrm>
          <a:prstGeom prst="rect">
            <a:avLst/>
          </a:prstGeom>
        </p:spPr>
      </p:pic>
      <p:pic>
        <p:nvPicPr>
          <p:cNvPr id="7" name="Immagine 6" descr="LOGO-ABITARE-20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381000"/>
            <a:ext cx="2540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</a:t>
            </a:r>
            <a:r>
              <a:rPr lang="it-IT" dirty="0" smtClean="0"/>
              <a:t>ensate a un’occasione in cui avete raccomandato un ristorante, auto, luogo di vacanza, medico, avvocato, ecc. a un amico o conoscente;</a:t>
            </a:r>
          </a:p>
          <a:p>
            <a:pPr lvl="1"/>
            <a:r>
              <a:rPr lang="it-IT" dirty="0" smtClean="0"/>
              <a:t>Perché lo avete fatto?</a:t>
            </a:r>
          </a:p>
          <a:p>
            <a:pPr lvl="1"/>
            <a:r>
              <a:rPr lang="it-IT" dirty="0" smtClean="0"/>
              <a:t>Siete stati contenti di farlo?</a:t>
            </a:r>
          </a:p>
          <a:p>
            <a:pPr lvl="1"/>
            <a:r>
              <a:rPr lang="it-IT" dirty="0" smtClean="0"/>
              <a:t>Con quale criterio avete scelto la persona, auto, luogo,  ecc da consigliare?</a:t>
            </a:r>
          </a:p>
          <a:p>
            <a:pPr lvl="1"/>
            <a:r>
              <a:rPr lang="it-IT" dirty="0" smtClean="0"/>
              <a:t>Avete avuto qualche tipo di cautela o preoccupazione nel fare la raccomandazione?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1295400"/>
            <a:ext cx="77851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Attenzione: un’arma a doppio taglio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3124200"/>
            <a:ext cx="5194300" cy="1066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U</a:t>
            </a:r>
            <a:r>
              <a:rPr lang="en-GB" dirty="0" smtClean="0"/>
              <a:t>n </a:t>
            </a:r>
            <a:r>
              <a:rPr lang="en-GB" dirty="0" err="1"/>
              <a:t>cliente</a:t>
            </a:r>
            <a:r>
              <a:rPr lang="en-GB" dirty="0"/>
              <a:t> </a:t>
            </a:r>
            <a:r>
              <a:rPr lang="en-GB" dirty="0" err="1"/>
              <a:t>contento</a:t>
            </a:r>
            <a:r>
              <a:rPr lang="en-GB" dirty="0"/>
              <a:t> lo dice a un </a:t>
            </a:r>
            <a:r>
              <a:rPr lang="en-GB" dirty="0" err="1" smtClean="0"/>
              <a:t>altro</a:t>
            </a:r>
            <a:r>
              <a:rPr lang="it-IT" dirty="0" err="1" smtClean="0"/>
              <a:t>…</a:t>
            </a:r>
            <a:r>
              <a:rPr lang="en-GB" dirty="0" smtClean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2000" y="4648200"/>
            <a:ext cx="4800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..</a:t>
            </a:r>
            <a:r>
              <a:rPr lang="it-IT" sz="2400" dirty="0" err="1" smtClean="0"/>
              <a:t>m</a:t>
            </a:r>
            <a:r>
              <a:rPr lang="en-GB" sz="2400" dirty="0" smtClean="0"/>
              <a:t>a un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 </a:t>
            </a:r>
            <a:r>
              <a:rPr lang="en-GB" sz="2400" dirty="0" err="1" smtClean="0"/>
              <a:t>insoddisfatto</a:t>
            </a:r>
            <a:r>
              <a:rPr lang="en-GB" sz="2400" dirty="0" smtClean="0"/>
              <a:t> lo dice ad </a:t>
            </a:r>
            <a:r>
              <a:rPr lang="en-GB" sz="2400" dirty="0" err="1" smtClean="0"/>
              <a:t>altri</a:t>
            </a:r>
            <a:r>
              <a:rPr lang="en-GB" sz="2400" dirty="0" smtClean="0"/>
              <a:t> 10; </a:t>
            </a:r>
            <a:r>
              <a:rPr lang="en-GB" sz="2400" dirty="0" err="1" smtClean="0"/>
              <a:t>nei</a:t>
            </a:r>
            <a:r>
              <a:rPr lang="en-GB" sz="2400" dirty="0" smtClean="0"/>
              <a:t> tempi </a:t>
            </a:r>
            <a:r>
              <a:rPr lang="en-GB" sz="2400" dirty="0" err="1" smtClean="0"/>
              <a:t>di</a:t>
            </a:r>
            <a:r>
              <a:rPr lang="en-GB" sz="2400" dirty="0" smtClean="0"/>
              <a:t> Internet (con </a:t>
            </a:r>
            <a:r>
              <a:rPr lang="en-GB" sz="2400" dirty="0" err="1" smtClean="0"/>
              <a:t>i</a:t>
            </a:r>
            <a:r>
              <a:rPr lang="en-GB" sz="2400" dirty="0" smtClean="0"/>
              <a:t> forum,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blog</a:t>
            </a:r>
            <a:r>
              <a:rPr lang="en-GB" sz="2400" dirty="0" smtClean="0"/>
              <a:t>, </a:t>
            </a:r>
            <a:r>
              <a:rPr lang="en-GB" sz="2400" dirty="0" err="1" smtClean="0"/>
              <a:t>Facebook</a:t>
            </a:r>
            <a:r>
              <a:rPr lang="en-GB" sz="2400" dirty="0" smtClean="0"/>
              <a:t>, </a:t>
            </a:r>
            <a:r>
              <a:rPr lang="en-GB" sz="2400" dirty="0" err="1" smtClean="0"/>
              <a:t>ecc</a:t>
            </a:r>
            <a:r>
              <a:rPr lang="en-GB" sz="2400" dirty="0" smtClean="0"/>
              <a:t>.) </a:t>
            </a:r>
            <a:r>
              <a:rPr lang="en-GB" sz="2400" dirty="0" err="1" smtClean="0"/>
              <a:t>questi</a:t>
            </a:r>
            <a:r>
              <a:rPr lang="en-GB" sz="2400" dirty="0" smtClean="0"/>
              <a:t> 10 </a:t>
            </a:r>
            <a:r>
              <a:rPr lang="en-GB" sz="2400" dirty="0" err="1" smtClean="0"/>
              <a:t>possono</a:t>
            </a:r>
            <a:r>
              <a:rPr lang="en-GB" sz="2400" dirty="0" smtClean="0"/>
              <a:t> </a:t>
            </a:r>
            <a:r>
              <a:rPr lang="en-GB" sz="2400" dirty="0" err="1" smtClean="0"/>
              <a:t>diventare</a:t>
            </a:r>
            <a:r>
              <a:rPr lang="en-GB" sz="2400" dirty="0" smtClean="0"/>
              <a:t> 10000.</a:t>
            </a:r>
            <a:endParaRPr lang="it-IT" sz="2400" dirty="0"/>
          </a:p>
        </p:txBody>
      </p:sp>
      <p:pic>
        <p:nvPicPr>
          <p:cNvPr id="6" name="Immagine 5" descr="passaparol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324100"/>
            <a:ext cx="3492500" cy="23241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68300" y="1524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Attivare il passaparola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>“I migliori clienti sono coltivati, non trovati”</a:t>
            </a:r>
            <a:endParaRPr lang="it-IT" dirty="0">
              <a:ea typeface="+mj-ea"/>
              <a:cs typeface="+mj-cs"/>
            </a:endParaRPr>
          </a:p>
        </p:txBody>
      </p:sp>
      <p:pic>
        <p:nvPicPr>
          <p:cNvPr id="17411" name="Segnaposto contenuto 3" descr="happyclien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388" r="-273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Glossario</a:t>
            </a:r>
            <a:endParaRPr lang="it-IT" dirty="0" smtClean="0"/>
          </a:p>
        </p:txBody>
      </p:sp>
      <p:pic>
        <p:nvPicPr>
          <p:cNvPr id="78851" name="Segnaposto contenuto 3" descr="customer_word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152" r="-231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Customer</a:t>
            </a:r>
            <a:r>
              <a:rPr lang="it-IT" dirty="0" smtClean="0"/>
              <a:t> care...cosa significa?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3000" dirty="0" err="1" smtClean="0">
                <a:solidFill>
                  <a:srgbClr val="FF0000"/>
                </a:solidFill>
              </a:rPr>
              <a:t>Customer</a:t>
            </a:r>
            <a:r>
              <a:rPr lang="it-IT" sz="3000" dirty="0" smtClean="0">
                <a:solidFill>
                  <a:srgbClr val="FF0000"/>
                </a:solidFill>
              </a:rPr>
              <a:t> service</a:t>
            </a:r>
            <a:r>
              <a:rPr lang="it-IT" sz="3000" dirty="0" smtClean="0"/>
              <a:t>: fornitura di un servizio al cliente prima, durante e dopo l’acquisto</a:t>
            </a: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Verifica dei processi</a:t>
            </a: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Verifica degli elementi umani  </a:t>
            </a:r>
          </a:p>
          <a:p>
            <a:pPr>
              <a:lnSpc>
                <a:spcPct val="80000"/>
              </a:lnSpc>
            </a:pPr>
            <a:r>
              <a:rPr lang="it-IT" sz="3000" dirty="0" err="1" smtClean="0">
                <a:solidFill>
                  <a:srgbClr val="FF0000"/>
                </a:solidFill>
              </a:rPr>
              <a:t>Customer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satisfaction</a:t>
            </a:r>
            <a:r>
              <a:rPr lang="it-IT" sz="3000" dirty="0" smtClean="0">
                <a:solidFill>
                  <a:srgbClr val="FF0000"/>
                </a:solidFill>
              </a:rPr>
              <a:t>: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smtClean="0"/>
              <a:t>percezione = o &gt; alle </a:t>
            </a:r>
            <a:r>
              <a:rPr lang="it-IT" sz="3000" dirty="0" smtClean="0"/>
              <a:t>aspettative</a:t>
            </a:r>
            <a:endParaRPr lang="it-IT" sz="3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3000" dirty="0" err="1" smtClean="0">
                <a:solidFill>
                  <a:srgbClr val="FF0000"/>
                </a:solidFill>
              </a:rPr>
              <a:t>Customer</a:t>
            </a:r>
            <a:r>
              <a:rPr lang="it-IT" sz="3000" dirty="0" smtClean="0">
                <a:solidFill>
                  <a:srgbClr val="FF0000"/>
                </a:solidFill>
              </a:rPr>
              <a:t> care</a:t>
            </a: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Attivare piano per migliorare il </a:t>
            </a:r>
            <a:r>
              <a:rPr lang="it-IT" sz="2600" dirty="0" err="1" smtClean="0"/>
              <a:t>customer</a:t>
            </a:r>
            <a:r>
              <a:rPr lang="it-IT" sz="2600" dirty="0" smtClean="0"/>
              <a:t> service</a:t>
            </a: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per fidelizzare i clienti e attivare il passaparola</a:t>
            </a:r>
            <a:endParaRPr lang="it-IT" sz="2600" dirty="0" smtClean="0"/>
          </a:p>
          <a:p>
            <a:pPr>
              <a:lnSpc>
                <a:spcPct val="80000"/>
              </a:lnSpc>
            </a:pPr>
            <a:endParaRPr lang="it-IT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Glossario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3000" dirty="0" err="1" smtClean="0">
                <a:solidFill>
                  <a:srgbClr val="FF0000"/>
                </a:solidFill>
              </a:rPr>
              <a:t>Customer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orientation</a:t>
            </a:r>
            <a:endParaRPr lang="it-IT" sz="30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Verificare che l’azienda sia orientata al cliente</a:t>
            </a:r>
          </a:p>
          <a:p>
            <a:pPr lvl="2">
              <a:lnSpc>
                <a:spcPct val="80000"/>
              </a:lnSpc>
            </a:pPr>
            <a:r>
              <a:rPr lang="it-IT" sz="2200" dirty="0" smtClean="0"/>
              <a:t>Livello direzione</a:t>
            </a:r>
          </a:p>
          <a:p>
            <a:pPr lvl="2">
              <a:lnSpc>
                <a:spcPct val="80000"/>
              </a:lnSpc>
            </a:pPr>
            <a:r>
              <a:rPr lang="it-IT" sz="2200" dirty="0" smtClean="0"/>
              <a:t>Livello </a:t>
            </a:r>
            <a:r>
              <a:rPr lang="it-IT" sz="2200" dirty="0" smtClean="0"/>
              <a:t>dipendenti</a:t>
            </a:r>
          </a:p>
          <a:p>
            <a:pPr>
              <a:lnSpc>
                <a:spcPct val="80000"/>
              </a:lnSpc>
            </a:pPr>
            <a:r>
              <a:rPr lang="it-IT" sz="3000" dirty="0" err="1" smtClean="0">
                <a:solidFill>
                  <a:srgbClr val="FF0000"/>
                </a:solidFill>
              </a:rPr>
              <a:t>Customer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experience</a:t>
            </a:r>
            <a:r>
              <a:rPr lang="it-IT" sz="3000" dirty="0" smtClean="0">
                <a:solidFill>
                  <a:srgbClr val="FF0000"/>
                </a:solidFill>
              </a:rPr>
              <a:t> (shopping </a:t>
            </a:r>
            <a:r>
              <a:rPr lang="it-IT" sz="3000" dirty="0" err="1" smtClean="0">
                <a:solidFill>
                  <a:srgbClr val="FF0000"/>
                </a:solidFill>
              </a:rPr>
              <a:t>experience</a:t>
            </a:r>
            <a:r>
              <a:rPr lang="it-IT" sz="3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it-IT" sz="2600" dirty="0" smtClean="0"/>
              <a:t>Migliorare la </a:t>
            </a:r>
            <a:r>
              <a:rPr lang="it-IT" sz="2600" dirty="0" err="1" smtClean="0"/>
              <a:t>customer</a:t>
            </a:r>
            <a:r>
              <a:rPr lang="it-IT" sz="2600" dirty="0" smtClean="0"/>
              <a:t> </a:t>
            </a:r>
            <a:r>
              <a:rPr lang="it-IT" sz="2600" dirty="0" err="1" smtClean="0"/>
              <a:t>experience</a:t>
            </a:r>
            <a:r>
              <a:rPr lang="it-IT" sz="2600" dirty="0" smtClean="0"/>
              <a:t> = tracciare  il “</a:t>
            </a:r>
            <a:r>
              <a:rPr lang="it-IT" sz="2600" b="1" dirty="0" smtClean="0"/>
              <a:t>viaggio” del cliente </a:t>
            </a:r>
            <a:r>
              <a:rPr lang="it-IT" sz="2600" dirty="0" smtClean="0"/>
              <a:t>(dalla percezione del bisogno all’esperienza di acquisto, fino al post vendita), per agire sia sui </a:t>
            </a:r>
            <a:r>
              <a:rPr lang="it-IT" sz="2600" b="1" dirty="0" smtClean="0"/>
              <a:t>“punti di contatto”</a:t>
            </a:r>
            <a:r>
              <a:rPr lang="it-IT" sz="2600" dirty="0" smtClean="0"/>
              <a:t> tra azienda e cliente (il negozio, il sito web, l’</a:t>
            </a:r>
            <a:r>
              <a:rPr lang="it-IT" sz="2600" dirty="0" err="1" smtClean="0"/>
              <a:t>installazione…</a:t>
            </a:r>
            <a:r>
              <a:rPr lang="it-IT" sz="2600" dirty="0" smtClean="0"/>
              <a:t>) sia sul “viaggio” nel suo complesso, cioè il </a:t>
            </a:r>
            <a:r>
              <a:rPr lang="it-IT" sz="2600" b="1" dirty="0" smtClean="0"/>
              <a:t>percorso fisico e temporale</a:t>
            </a:r>
            <a:r>
              <a:rPr lang="it-IT" sz="2600" dirty="0" smtClean="0"/>
              <a:t> che il cliente compie</a:t>
            </a:r>
          </a:p>
          <a:p>
            <a:pPr lvl="1">
              <a:lnSpc>
                <a:spcPct val="80000"/>
              </a:lnSpc>
            </a:pPr>
            <a:endParaRPr lang="it-IT" sz="2600" dirty="0" smtClean="0"/>
          </a:p>
          <a:p>
            <a:pPr lvl="1">
              <a:lnSpc>
                <a:spcPct val="80000"/>
              </a:lnSpc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--COME METTERE IN PRATICA?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rsoinnovacom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846" b="-11846"/>
          <a:stretch>
            <a:fillRect/>
          </a:stretch>
        </p:blipFill>
        <p:spPr>
          <a:xfrm>
            <a:off x="457200" y="609600"/>
            <a:ext cx="82296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Qual è la mia situazione?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95599"/>
          </a:xfrm>
        </p:spPr>
        <p:txBody>
          <a:bodyPr/>
          <a:lstStyle/>
          <a:p>
            <a:r>
              <a:rPr lang="it-IT" dirty="0" smtClean="0"/>
              <a:t>Test di autoverifica della qualità del servizio</a:t>
            </a:r>
          </a:p>
          <a:p>
            <a:pPr lvl="1"/>
            <a:r>
              <a:rPr lang="it-IT" dirty="0" smtClean="0"/>
              <a:t>Interazione telefonica</a:t>
            </a:r>
          </a:p>
          <a:p>
            <a:pPr lvl="1"/>
            <a:r>
              <a:rPr lang="it-IT" dirty="0" smtClean="0"/>
              <a:t>Interazione personale (ambiente e persone)</a:t>
            </a:r>
          </a:p>
          <a:p>
            <a:pPr lvl="1"/>
            <a:r>
              <a:rPr lang="it-IT" dirty="0" smtClean="0"/>
              <a:t>Interazione scritta e cartacea</a:t>
            </a:r>
          </a:p>
          <a:p>
            <a:pPr lvl="1"/>
            <a:r>
              <a:rPr lang="it-IT" dirty="0" smtClean="0"/>
              <a:t>Interazione online</a:t>
            </a:r>
          </a:p>
          <a:p>
            <a:r>
              <a:rPr lang="it-IT" dirty="0" smtClean="0"/>
              <a:t>Mystery client /shopper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Cristina Mariani: i miei libri</a:t>
            </a:r>
            <a:endParaRPr lang="it-IT" dirty="0" smtClean="0"/>
          </a:p>
        </p:txBody>
      </p:sp>
      <p:pic>
        <p:nvPicPr>
          <p:cNvPr id="24579" name="Immagine 6" descr="copertina_comunicazio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00200"/>
            <a:ext cx="2133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magine 7" descr="copertina__pric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19400"/>
            <a:ext cx="24384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magine 5" descr="copertina_nuov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1417638"/>
            <a:ext cx="2679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 Interazione telefonica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Le </a:t>
            </a:r>
            <a:r>
              <a:rPr lang="en-GB" dirty="0" err="1" smtClean="0"/>
              <a:t>persone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rispondono</a:t>
            </a:r>
            <a:r>
              <a:rPr lang="en-GB" dirty="0" smtClean="0"/>
              <a:t> al </a:t>
            </a:r>
            <a:r>
              <a:rPr lang="en-GB" dirty="0" err="1" smtClean="0"/>
              <a:t>telefono</a:t>
            </a:r>
            <a:r>
              <a:rPr lang="en-GB" dirty="0" smtClean="0"/>
              <a:t> </a:t>
            </a:r>
            <a:endParaRPr lang="it-IT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presentano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</a:t>
            </a:r>
            <a:r>
              <a:rPr lang="en-GB" dirty="0" err="1" smtClean="0"/>
              <a:t>corretto</a:t>
            </a:r>
            <a:r>
              <a:rPr lang="en-GB" dirty="0" smtClean="0"/>
              <a:t>?</a:t>
            </a:r>
            <a:endParaRPr lang="it-IT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un </a:t>
            </a:r>
            <a:r>
              <a:rPr lang="en-GB" dirty="0" err="1" smtClean="0"/>
              <a:t>elenco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domande</a:t>
            </a:r>
            <a:r>
              <a:rPr lang="en-GB" dirty="0" smtClean="0"/>
              <a:t> standard per </a:t>
            </a:r>
            <a:r>
              <a:rPr lang="en-GB" dirty="0" err="1" smtClean="0"/>
              <a:t>profilare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cliente</a:t>
            </a:r>
            <a:r>
              <a:rPr lang="en-GB" dirty="0" smtClean="0"/>
              <a:t>?</a:t>
            </a:r>
            <a:endParaRPr lang="it-IT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prendono</a:t>
            </a:r>
            <a:r>
              <a:rPr lang="en-GB" dirty="0" smtClean="0"/>
              <a:t> nota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contatto</a:t>
            </a:r>
            <a:r>
              <a:rPr lang="en-GB" dirty="0" smtClean="0"/>
              <a:t>?</a:t>
            </a:r>
            <a:endParaRPr lang="it-IT" dirty="0" smtClean="0"/>
          </a:p>
          <a:p>
            <a:r>
              <a:rPr lang="en-GB" dirty="0" err="1" smtClean="0"/>
              <a:t>compilano</a:t>
            </a:r>
            <a:r>
              <a:rPr lang="en-GB" dirty="0" smtClean="0"/>
              <a:t> </a:t>
            </a:r>
            <a:r>
              <a:rPr lang="en-GB" dirty="0" smtClean="0"/>
              <a:t>la </a:t>
            </a:r>
            <a:r>
              <a:rPr lang="en-GB" dirty="0" err="1" smtClean="0"/>
              <a:t>scheda</a:t>
            </a:r>
            <a:r>
              <a:rPr lang="en-GB" dirty="0" smtClean="0"/>
              <a:t> </a:t>
            </a:r>
            <a:r>
              <a:rPr lang="en-GB" dirty="0" err="1" smtClean="0"/>
              <a:t>contatto</a:t>
            </a:r>
            <a:r>
              <a:rPr lang="en-GB" dirty="0" smtClean="0"/>
              <a:t> </a:t>
            </a:r>
            <a:r>
              <a:rPr lang="en-GB" dirty="0" err="1" smtClean="0"/>
              <a:t>cliente</a:t>
            </a:r>
            <a:r>
              <a:rPr lang="en-GB" dirty="0" smtClean="0"/>
              <a:t>?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Interazione personale - ambiente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>
              <a:buNone/>
            </a:pPr>
            <a:endParaRPr lang="it-IT" sz="2400" dirty="0" smtClean="0"/>
          </a:p>
          <a:p>
            <a:r>
              <a:rPr lang="en-GB" sz="2400" dirty="0" err="1" smtClean="0"/>
              <a:t>L'ambiente</a:t>
            </a:r>
            <a:r>
              <a:rPr lang="en-GB" sz="2400" dirty="0" smtClean="0"/>
              <a:t> in cui </a:t>
            </a:r>
            <a:r>
              <a:rPr lang="en-GB" sz="2400" dirty="0" err="1" smtClean="0"/>
              <a:t>riceviamo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clienti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decoroso</a:t>
            </a:r>
            <a:r>
              <a:rPr lang="en-GB" sz="2400" dirty="0" smtClean="0"/>
              <a:t> </a:t>
            </a:r>
            <a:r>
              <a:rPr lang="en-GB" sz="2400" dirty="0" err="1" smtClean="0"/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accogliente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err="1" smtClean="0"/>
              <a:t>C'è</a:t>
            </a:r>
            <a:r>
              <a:rPr lang="en-GB" sz="2400" dirty="0" smtClean="0"/>
              <a:t> la </a:t>
            </a:r>
            <a:r>
              <a:rPr lang="en-GB" sz="2400" dirty="0" err="1" smtClean="0"/>
              <a:t>giusta</a:t>
            </a:r>
            <a:r>
              <a:rPr lang="en-GB" sz="2400" dirty="0" smtClean="0"/>
              <a:t> </a:t>
            </a:r>
            <a:r>
              <a:rPr lang="en-GB" sz="2400" dirty="0" err="1" smtClean="0"/>
              <a:t>illuminazione</a:t>
            </a:r>
            <a:r>
              <a:rPr lang="en-GB" sz="2400" dirty="0" smtClean="0"/>
              <a:t> per </a:t>
            </a:r>
            <a:r>
              <a:rPr lang="en-GB" sz="2400" dirty="0" err="1" smtClean="0"/>
              <a:t>valutare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prodotti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err="1" smtClean="0"/>
              <a:t>Abbiamo</a:t>
            </a:r>
            <a:r>
              <a:rPr lang="en-GB" sz="2400" dirty="0" smtClean="0"/>
              <a:t> </a:t>
            </a:r>
            <a:r>
              <a:rPr lang="en-GB" sz="2400" dirty="0" err="1" smtClean="0"/>
              <a:t>pensato</a:t>
            </a:r>
            <a:r>
              <a:rPr lang="en-GB" sz="2400" dirty="0" smtClean="0"/>
              <a:t> a un </a:t>
            </a:r>
            <a:r>
              <a:rPr lang="en-GB" sz="2400" dirty="0" err="1" smtClean="0"/>
              <a:t>angolo</a:t>
            </a:r>
            <a:r>
              <a:rPr lang="en-GB" sz="2400" dirty="0" smtClean="0"/>
              <a:t> per </a:t>
            </a:r>
            <a:r>
              <a:rPr lang="en-GB" sz="2400" dirty="0" err="1" smtClean="0"/>
              <a:t>i</a:t>
            </a:r>
            <a:r>
              <a:rPr lang="en-GB" sz="2400" dirty="0" smtClean="0"/>
              <a:t> bambini?</a:t>
            </a:r>
            <a:endParaRPr lang="it-IT" sz="2400" dirty="0" smtClean="0"/>
          </a:p>
          <a:p>
            <a:r>
              <a:rPr lang="en-GB" sz="2400" dirty="0" err="1" smtClean="0"/>
              <a:t>Abbiamo</a:t>
            </a:r>
            <a:r>
              <a:rPr lang="en-GB" sz="2400" dirty="0" smtClean="0"/>
              <a:t> la </a:t>
            </a:r>
            <a:r>
              <a:rPr lang="en-GB" sz="2400" dirty="0" err="1" smtClean="0"/>
              <a:t>possibilità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offrire</a:t>
            </a:r>
            <a:r>
              <a:rPr lang="en-GB" sz="2400" dirty="0" smtClean="0"/>
              <a:t> </a:t>
            </a:r>
            <a:r>
              <a:rPr lang="en-GB" sz="2400" dirty="0" err="1" smtClean="0"/>
              <a:t>caffè</a:t>
            </a:r>
            <a:r>
              <a:rPr lang="en-GB" sz="2400" dirty="0" smtClean="0"/>
              <a:t> </a:t>
            </a:r>
            <a:r>
              <a:rPr lang="en-GB" sz="2400" dirty="0" err="1" smtClean="0"/>
              <a:t>o</a:t>
            </a:r>
            <a:r>
              <a:rPr lang="en-GB" sz="2400" dirty="0" smtClean="0"/>
              <a:t> </a:t>
            </a:r>
            <a:r>
              <a:rPr lang="en-GB" sz="2400" dirty="0" err="1" smtClean="0"/>
              <a:t>bevande</a:t>
            </a:r>
            <a:r>
              <a:rPr lang="en-GB" sz="2400" dirty="0" smtClean="0"/>
              <a:t> </a:t>
            </a:r>
            <a:r>
              <a:rPr lang="en-GB" sz="2400" dirty="0" err="1" smtClean="0"/>
              <a:t>ai</a:t>
            </a:r>
            <a:r>
              <a:rPr lang="en-GB" sz="2400" dirty="0" smtClean="0"/>
              <a:t> </a:t>
            </a:r>
            <a:r>
              <a:rPr lang="en-GB" sz="2400" dirty="0" err="1" smtClean="0"/>
              <a:t>clienti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Le </a:t>
            </a:r>
            <a:r>
              <a:rPr lang="en-GB" sz="2400" dirty="0" err="1" smtClean="0"/>
              <a:t>sedie</a:t>
            </a:r>
            <a:r>
              <a:rPr lang="en-GB" sz="2400" dirty="0" smtClean="0"/>
              <a:t> </a:t>
            </a:r>
            <a:r>
              <a:rPr lang="en-GB" sz="2400" dirty="0" err="1" smtClean="0"/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divani</a:t>
            </a:r>
            <a:r>
              <a:rPr lang="en-GB" sz="2400" dirty="0" smtClean="0"/>
              <a:t> per chi </a:t>
            </a:r>
            <a:r>
              <a:rPr lang="en-GB" sz="2400" dirty="0" err="1" smtClean="0"/>
              <a:t>accompagna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clienti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confortevoli</a:t>
            </a:r>
            <a:r>
              <a:rPr lang="en-GB" sz="2400" dirty="0" smtClean="0"/>
              <a:t>? </a:t>
            </a:r>
            <a:r>
              <a:rPr lang="en-GB" sz="2400" dirty="0" err="1" smtClean="0"/>
              <a:t>Ci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riviste</a:t>
            </a:r>
            <a:r>
              <a:rPr lang="en-GB" sz="2400" dirty="0" smtClean="0"/>
              <a:t> </a:t>
            </a:r>
            <a:r>
              <a:rPr lang="en-GB" sz="2400" dirty="0" err="1" smtClean="0"/>
              <a:t>nuove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sfogliare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err="1" smtClean="0"/>
              <a:t>Abbiamo</a:t>
            </a:r>
            <a:r>
              <a:rPr lang="en-GB" sz="2400" dirty="0" smtClean="0"/>
              <a:t> </a:t>
            </a:r>
            <a:r>
              <a:rPr lang="en-GB" sz="2400" dirty="0" err="1" smtClean="0"/>
              <a:t>predisposto</a:t>
            </a:r>
            <a:r>
              <a:rPr lang="en-GB" sz="2400" dirty="0" smtClean="0"/>
              <a:t> </a:t>
            </a:r>
            <a:r>
              <a:rPr lang="en-GB" sz="2400" dirty="0" err="1" smtClean="0"/>
              <a:t>materiali</a:t>
            </a:r>
            <a:r>
              <a:rPr lang="en-GB" sz="2400" dirty="0" smtClean="0"/>
              <a:t> </a:t>
            </a:r>
            <a:r>
              <a:rPr lang="en-GB" sz="2400" dirty="0" err="1" smtClean="0"/>
              <a:t>stampati</a:t>
            </a:r>
            <a:r>
              <a:rPr lang="en-GB" sz="2400" dirty="0" smtClean="0"/>
              <a:t> </a:t>
            </a:r>
            <a:r>
              <a:rPr lang="en-GB" sz="2400" dirty="0" err="1" smtClean="0"/>
              <a:t>utili</a:t>
            </a:r>
            <a:r>
              <a:rPr lang="en-GB" sz="2400" dirty="0" smtClean="0"/>
              <a:t> per </a:t>
            </a:r>
            <a:r>
              <a:rPr lang="en-GB" sz="2400" dirty="0" err="1" smtClean="0"/>
              <a:t>aiutare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 ad </a:t>
            </a:r>
            <a:r>
              <a:rPr lang="en-GB" sz="2400" dirty="0" err="1" smtClean="0"/>
              <a:t>orientarsi</a:t>
            </a:r>
            <a:r>
              <a:rPr lang="en-GB" sz="2400" dirty="0" smtClean="0"/>
              <a:t> </a:t>
            </a:r>
            <a:r>
              <a:rPr lang="en-GB" sz="2400" dirty="0" err="1" smtClean="0"/>
              <a:t>nella</a:t>
            </a:r>
            <a:r>
              <a:rPr lang="en-GB" sz="2400" dirty="0" smtClean="0"/>
              <a:t> </a:t>
            </a:r>
            <a:r>
              <a:rPr lang="en-GB" sz="2400" dirty="0" err="1" smtClean="0"/>
              <a:t>scelta</a:t>
            </a:r>
            <a:r>
              <a:rPr lang="en-GB" sz="2400" dirty="0" smtClean="0"/>
              <a:t>?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Interazione personale </a:t>
            </a:r>
            <a:r>
              <a:rPr lang="it-IT" dirty="0" err="1" smtClean="0"/>
              <a:t>–</a:t>
            </a:r>
            <a:r>
              <a:rPr lang="it-IT" dirty="0" smtClean="0"/>
              <a:t> il colloquio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/>
          <a:lstStyle/>
          <a:p>
            <a:r>
              <a:rPr lang="en-GB" sz="2400" dirty="0" err="1" smtClean="0"/>
              <a:t>Abbiamo</a:t>
            </a:r>
            <a:r>
              <a:rPr lang="en-GB" sz="2400" dirty="0" smtClean="0"/>
              <a:t> </a:t>
            </a:r>
            <a:r>
              <a:rPr lang="en-GB" sz="2400" dirty="0" err="1" smtClean="0"/>
              <a:t>posto</a:t>
            </a:r>
            <a:r>
              <a:rPr lang="en-GB" sz="2400" dirty="0" smtClean="0"/>
              <a:t> </a:t>
            </a:r>
            <a:r>
              <a:rPr lang="en-GB" sz="2400" dirty="0" err="1" smtClean="0"/>
              <a:t>abbastanza</a:t>
            </a:r>
            <a:r>
              <a:rPr lang="en-GB" sz="2400" dirty="0" smtClean="0"/>
              <a:t> </a:t>
            </a:r>
            <a:r>
              <a:rPr lang="en-GB" sz="2400" dirty="0" err="1" smtClean="0"/>
              <a:t>domande</a:t>
            </a:r>
            <a:r>
              <a:rPr lang="en-GB" sz="2400" dirty="0" smtClean="0"/>
              <a:t> per </a:t>
            </a:r>
            <a:r>
              <a:rPr lang="en-GB" sz="2400" dirty="0" err="1" smtClean="0"/>
              <a:t>profilare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Se </a:t>
            </a:r>
            <a:r>
              <a:rPr lang="en-GB" sz="2400" dirty="0" err="1" smtClean="0"/>
              <a:t>si</a:t>
            </a:r>
            <a:r>
              <a:rPr lang="en-GB" sz="2400" dirty="0" smtClean="0"/>
              <a:t> </a:t>
            </a:r>
            <a:r>
              <a:rPr lang="en-GB" sz="2400" dirty="0" err="1" smtClean="0"/>
              <a:t>tratta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coppia</a:t>
            </a:r>
            <a:r>
              <a:rPr lang="en-GB" sz="2400" dirty="0" smtClean="0"/>
              <a:t> </a:t>
            </a:r>
            <a:r>
              <a:rPr lang="en-GB" sz="2400" dirty="0" err="1" smtClean="0"/>
              <a:t>ci</a:t>
            </a:r>
            <a:r>
              <a:rPr lang="en-GB" sz="2400" dirty="0" smtClean="0"/>
              <a:t> </a:t>
            </a:r>
            <a:r>
              <a:rPr lang="en-GB" sz="2400" dirty="0" err="1" smtClean="0"/>
              <a:t>rivolgiamo</a:t>
            </a:r>
            <a:r>
              <a:rPr lang="en-GB" sz="2400" dirty="0" smtClean="0"/>
              <a:t> ad </a:t>
            </a:r>
            <a:r>
              <a:rPr lang="en-GB" sz="2400" dirty="0" err="1" smtClean="0"/>
              <a:t>entrambi</a:t>
            </a:r>
            <a:r>
              <a:rPr lang="en-GB" sz="2400" dirty="0" smtClean="0"/>
              <a:t> </a:t>
            </a:r>
            <a:r>
              <a:rPr lang="en-GB" sz="2400" dirty="0" err="1" smtClean="0"/>
              <a:t>o</a:t>
            </a:r>
            <a:r>
              <a:rPr lang="en-GB" sz="2400" dirty="0" smtClean="0"/>
              <a:t> solo ad </a:t>
            </a:r>
            <a:r>
              <a:rPr lang="en-GB" sz="2400" dirty="0" err="1" smtClean="0"/>
              <a:t>uno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due?</a:t>
            </a:r>
            <a:endParaRPr lang="it-IT" sz="2400" dirty="0" smtClean="0"/>
          </a:p>
          <a:p>
            <a:r>
              <a:rPr lang="en-GB" sz="2400" dirty="0" err="1" smtClean="0"/>
              <a:t>Utilizziamo</a:t>
            </a:r>
            <a:r>
              <a:rPr lang="en-GB" sz="2400" dirty="0" smtClean="0"/>
              <a:t> un </a:t>
            </a:r>
            <a:r>
              <a:rPr lang="en-GB" sz="2400" dirty="0" err="1" smtClean="0"/>
              <a:t>linguaggio</a:t>
            </a:r>
            <a:r>
              <a:rPr lang="en-GB" sz="2400" dirty="0" smtClean="0"/>
              <a:t> </a:t>
            </a:r>
            <a:r>
              <a:rPr lang="en-GB" sz="2400" dirty="0" err="1" smtClean="0"/>
              <a:t>adeguato</a:t>
            </a:r>
            <a:r>
              <a:rPr lang="en-GB" sz="2400" dirty="0" smtClean="0"/>
              <a:t> </a:t>
            </a:r>
            <a:r>
              <a:rPr lang="en-GB" sz="2400" dirty="0" err="1" smtClean="0"/>
              <a:t>all'interlocutore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lasciato</a:t>
            </a:r>
            <a:r>
              <a:rPr lang="en-GB" sz="2400" dirty="0" smtClean="0"/>
              <a:t> </a:t>
            </a:r>
            <a:r>
              <a:rPr lang="en-GB" sz="2400" dirty="0" err="1" smtClean="0"/>
              <a:t>parlare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ascoltato</a:t>
            </a:r>
            <a:r>
              <a:rPr lang="en-GB" sz="2400" dirty="0" smtClean="0"/>
              <a:t> le sue </a:t>
            </a:r>
            <a:r>
              <a:rPr lang="en-GB" sz="2400" dirty="0" err="1" smtClean="0"/>
              <a:t>domande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capito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suoi</a:t>
            </a:r>
            <a:r>
              <a:rPr lang="en-GB" sz="2400" dirty="0" smtClean="0"/>
              <a:t> </a:t>
            </a:r>
            <a:r>
              <a:rPr lang="en-GB" sz="2400" dirty="0" err="1" smtClean="0"/>
              <a:t>dubbi</a:t>
            </a:r>
            <a:r>
              <a:rPr lang="en-GB" sz="2400" dirty="0" smtClean="0"/>
              <a:t> </a:t>
            </a:r>
            <a:r>
              <a:rPr lang="en-GB" sz="2400" dirty="0" err="1" smtClean="0"/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suoi</a:t>
            </a:r>
            <a:r>
              <a:rPr lang="en-GB" sz="2400" dirty="0" smtClean="0"/>
              <a:t> </a:t>
            </a:r>
            <a:r>
              <a:rPr lang="en-GB" sz="2400" dirty="0" err="1" smtClean="0"/>
              <a:t>problemi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compilato</a:t>
            </a:r>
            <a:r>
              <a:rPr lang="en-GB" sz="2400" dirty="0" smtClean="0"/>
              <a:t> la </a:t>
            </a:r>
            <a:r>
              <a:rPr lang="en-GB" sz="2400" dirty="0" err="1" smtClean="0"/>
              <a:t>scheda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?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Interazione cartacea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95599"/>
          </a:xfrm>
        </p:spPr>
        <p:txBody>
          <a:bodyPr/>
          <a:lstStyle/>
          <a:p>
            <a:r>
              <a:rPr lang="en-GB" sz="2400" dirty="0" smtClean="0"/>
              <a:t>Ho </a:t>
            </a:r>
            <a:r>
              <a:rPr lang="en-GB" sz="2400" dirty="0" err="1" smtClean="0"/>
              <a:t>allegato</a:t>
            </a:r>
            <a:r>
              <a:rPr lang="en-GB" sz="2400" dirty="0" smtClean="0"/>
              <a:t> al </a:t>
            </a:r>
            <a:r>
              <a:rPr lang="en-GB" sz="2400" dirty="0" err="1" smtClean="0"/>
              <a:t>preventivo</a:t>
            </a:r>
            <a:r>
              <a:rPr lang="en-GB" sz="2400" dirty="0" smtClean="0"/>
              <a:t> un </a:t>
            </a:r>
            <a:r>
              <a:rPr lang="en-GB" sz="2400" dirty="0" err="1" smtClean="0"/>
              <a:t>foglio</a:t>
            </a:r>
            <a:r>
              <a:rPr lang="en-GB" sz="2400" dirty="0" smtClean="0"/>
              <a:t> </a:t>
            </a:r>
            <a:r>
              <a:rPr lang="en-GB" sz="2400" dirty="0" err="1" smtClean="0"/>
              <a:t>o</a:t>
            </a: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lettera</a:t>
            </a:r>
            <a:r>
              <a:rPr lang="en-GB" sz="2400" dirty="0" smtClean="0"/>
              <a:t> </a:t>
            </a:r>
            <a:r>
              <a:rPr lang="en-GB" sz="2400" dirty="0" err="1" smtClean="0"/>
              <a:t>aggiuntiva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spiegazioni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Il </a:t>
            </a:r>
            <a:r>
              <a:rPr lang="en-GB" sz="2400" dirty="0" err="1" smtClean="0"/>
              <a:t>preventivo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scritto</a:t>
            </a:r>
            <a:r>
              <a:rPr lang="en-GB" sz="2400" dirty="0" smtClean="0"/>
              <a:t> in </a:t>
            </a:r>
            <a:r>
              <a:rPr lang="en-GB" sz="2400" dirty="0" err="1" smtClean="0"/>
              <a:t>caratteri</a:t>
            </a:r>
            <a:r>
              <a:rPr lang="en-GB" sz="2400" dirty="0" smtClean="0"/>
              <a:t> </a:t>
            </a:r>
            <a:r>
              <a:rPr lang="en-GB" sz="2400" dirty="0" err="1" smtClean="0"/>
              <a:t>abbastanza</a:t>
            </a:r>
            <a:r>
              <a:rPr lang="en-GB" sz="2400" dirty="0" smtClean="0"/>
              <a:t> </a:t>
            </a:r>
            <a:r>
              <a:rPr lang="en-GB" sz="2400" dirty="0" err="1" smtClean="0"/>
              <a:t>grandi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Il </a:t>
            </a:r>
            <a:r>
              <a:rPr lang="en-GB" sz="2400" dirty="0" err="1" smtClean="0"/>
              <a:t>linguaggio</a:t>
            </a:r>
            <a:r>
              <a:rPr lang="en-GB" sz="2400" dirty="0" smtClean="0"/>
              <a:t> </a:t>
            </a:r>
            <a:r>
              <a:rPr lang="en-GB" sz="2400" dirty="0" err="1" smtClean="0"/>
              <a:t>utilizzato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adeguato</a:t>
            </a:r>
            <a:r>
              <a:rPr lang="en-GB" sz="2400" dirty="0" smtClean="0"/>
              <a:t> </a:t>
            </a:r>
            <a:r>
              <a:rPr lang="en-GB" sz="2400" dirty="0" err="1" smtClean="0"/>
              <a:t>all'interlocutore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Lo schema </a:t>
            </a:r>
            <a:r>
              <a:rPr lang="en-GB" sz="2400" dirty="0" err="1" smtClean="0"/>
              <a:t>grafico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chiaro</a:t>
            </a:r>
            <a:r>
              <a:rPr lang="en-GB" sz="2400" dirty="0" smtClean="0"/>
              <a:t> </a:t>
            </a:r>
            <a:r>
              <a:rPr lang="en-GB" sz="2400" dirty="0" err="1" smtClean="0"/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comprensibile</a:t>
            </a:r>
            <a:r>
              <a:rPr lang="en-GB" sz="2400" dirty="0" smtClean="0"/>
              <a:t>? Le </a:t>
            </a:r>
            <a:r>
              <a:rPr lang="en-GB" sz="2400" dirty="0" err="1" smtClean="0"/>
              <a:t>condizioni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vendita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chiare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scritto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</a:t>
            </a:r>
            <a:r>
              <a:rPr lang="en-GB" sz="2400" dirty="0" err="1" smtClean="0"/>
              <a:t>ricontatteremo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 per </a:t>
            </a:r>
            <a:r>
              <a:rPr lang="en-GB" sz="2400" dirty="0" err="1" smtClean="0"/>
              <a:t>telefono</a:t>
            </a:r>
            <a:r>
              <a:rPr lang="en-GB" sz="2400" dirty="0" smtClean="0"/>
              <a:t> </a:t>
            </a:r>
            <a:r>
              <a:rPr lang="en-GB" sz="2400" dirty="0" err="1" smtClean="0"/>
              <a:t>dopo</a:t>
            </a:r>
            <a:r>
              <a:rPr lang="en-GB" sz="2400" dirty="0" smtClean="0"/>
              <a:t> 15 </a:t>
            </a:r>
            <a:r>
              <a:rPr lang="en-GB" sz="2400" dirty="0" err="1" smtClean="0"/>
              <a:t>giorni</a:t>
            </a:r>
            <a:r>
              <a:rPr lang="en-GB" sz="2400" dirty="0" smtClean="0"/>
              <a:t> per </a:t>
            </a:r>
            <a:r>
              <a:rPr lang="en-GB" sz="2400" dirty="0" err="1" smtClean="0"/>
              <a:t>fornire</a:t>
            </a:r>
            <a:r>
              <a:rPr lang="en-GB" sz="2400" dirty="0" smtClean="0"/>
              <a:t> </a:t>
            </a:r>
            <a:r>
              <a:rPr lang="en-GB" sz="2400" dirty="0" err="1" smtClean="0"/>
              <a:t>eventuali</a:t>
            </a:r>
            <a:r>
              <a:rPr lang="en-GB" sz="2400" dirty="0" smtClean="0"/>
              <a:t> </a:t>
            </a:r>
            <a:r>
              <a:rPr lang="en-GB" sz="2400" dirty="0" err="1" smtClean="0"/>
              <a:t>ulteriori</a:t>
            </a:r>
            <a:r>
              <a:rPr lang="en-GB" sz="2400" dirty="0" smtClean="0"/>
              <a:t> </a:t>
            </a:r>
            <a:r>
              <a:rPr lang="en-GB" sz="2400" dirty="0" err="1" smtClean="0"/>
              <a:t>chiarimenti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allegato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questionario</a:t>
            </a:r>
            <a:r>
              <a:rPr lang="en-GB" sz="2400" dirty="0" smtClean="0"/>
              <a:t> </a:t>
            </a:r>
            <a:r>
              <a:rPr lang="en-GB" sz="2400" dirty="0" err="1" smtClean="0"/>
              <a:t>sulla</a:t>
            </a:r>
            <a:r>
              <a:rPr lang="en-GB" sz="2400" dirty="0" smtClean="0"/>
              <a:t> </a:t>
            </a:r>
            <a:r>
              <a:rPr lang="en-GB" sz="2400" dirty="0" err="1" smtClean="0"/>
              <a:t>soddisfazione</a:t>
            </a:r>
            <a:r>
              <a:rPr lang="en-GB" sz="2400" dirty="0" smtClean="0"/>
              <a:t> del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I </a:t>
            </a:r>
            <a:r>
              <a:rPr lang="en-GB" sz="2400" dirty="0" err="1" smtClean="0"/>
              <a:t>volantini</a:t>
            </a:r>
            <a:r>
              <a:rPr lang="en-GB" sz="2400" dirty="0" smtClean="0"/>
              <a:t> </a:t>
            </a:r>
            <a:r>
              <a:rPr lang="en-GB" sz="2400" dirty="0" err="1" smtClean="0"/>
              <a:t>spiegano</a:t>
            </a:r>
            <a:r>
              <a:rPr lang="en-GB" sz="2400" dirty="0" smtClean="0"/>
              <a:t> </a:t>
            </a:r>
            <a:r>
              <a:rPr lang="en-GB" sz="2400" dirty="0" err="1" smtClean="0"/>
              <a:t>chiaramente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motivi</a:t>
            </a:r>
            <a:r>
              <a:rPr lang="en-GB" sz="2400" dirty="0" smtClean="0"/>
              <a:t> per cui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 </a:t>
            </a:r>
            <a:r>
              <a:rPr lang="en-GB" sz="2400" dirty="0" err="1" smtClean="0"/>
              <a:t>dovrebbe</a:t>
            </a:r>
            <a:r>
              <a:rPr lang="en-GB" sz="2400" dirty="0" smtClean="0"/>
              <a:t> </a:t>
            </a:r>
            <a:r>
              <a:rPr lang="en-GB" sz="2400" dirty="0" err="1" smtClean="0"/>
              <a:t>scegliere</a:t>
            </a:r>
            <a:r>
              <a:rPr lang="en-GB" sz="2400" dirty="0" smtClean="0"/>
              <a:t>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</a:t>
            </a:r>
            <a:r>
              <a:rPr lang="en-GB" sz="2400" dirty="0" err="1" smtClean="0"/>
              <a:t>noi</a:t>
            </a:r>
            <a:r>
              <a:rPr lang="en-GB" sz="2400" dirty="0" smtClean="0"/>
              <a:t>?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it-IT" dirty="0" smtClean="0"/>
              <a:t>Interazione online (sito o social)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95599"/>
          </a:xfrm>
        </p:spPr>
        <p:txBody>
          <a:bodyPr/>
          <a:lstStyle/>
          <a:p>
            <a:r>
              <a:rPr lang="en-GB" sz="2400" dirty="0" smtClean="0"/>
              <a:t>Il </a:t>
            </a:r>
            <a:r>
              <a:rPr lang="en-GB" sz="2400" dirty="0" err="1" smtClean="0"/>
              <a:t>sito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scritto</a:t>
            </a:r>
            <a:r>
              <a:rPr lang="en-GB" sz="2400" dirty="0" smtClean="0"/>
              <a:t> in </a:t>
            </a:r>
            <a:r>
              <a:rPr lang="en-GB" sz="2400" dirty="0" err="1" smtClean="0"/>
              <a:t>carattere</a:t>
            </a:r>
            <a:r>
              <a:rPr lang="en-GB" sz="2400" dirty="0" smtClean="0"/>
              <a:t> </a:t>
            </a:r>
            <a:r>
              <a:rPr lang="en-GB" sz="2400" dirty="0" err="1" smtClean="0"/>
              <a:t>grande</a:t>
            </a:r>
            <a:r>
              <a:rPr lang="en-GB" sz="2400" dirty="0" smtClean="0"/>
              <a:t> </a:t>
            </a:r>
            <a:r>
              <a:rPr lang="en-GB" sz="2400" dirty="0" err="1" smtClean="0"/>
              <a:t>abbastanza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dato</a:t>
            </a:r>
            <a:r>
              <a:rPr lang="en-GB" sz="2400" dirty="0" smtClean="0"/>
              <a:t> </a:t>
            </a:r>
            <a:r>
              <a:rPr lang="en-GB" sz="2400" dirty="0" err="1" smtClean="0"/>
              <a:t>risposto</a:t>
            </a:r>
            <a:r>
              <a:rPr lang="en-GB" sz="2400" dirty="0" smtClean="0"/>
              <a:t> a </a:t>
            </a:r>
            <a:r>
              <a:rPr lang="en-GB" sz="2400" dirty="0" err="1" smtClean="0"/>
              <a:t>tutte</a:t>
            </a:r>
            <a:r>
              <a:rPr lang="en-GB" sz="2400" dirty="0" smtClean="0"/>
              <a:t> le </a:t>
            </a:r>
            <a:r>
              <a:rPr lang="en-GB" sz="2400" dirty="0" err="1" smtClean="0"/>
              <a:t>possibili</a:t>
            </a:r>
            <a:r>
              <a:rPr lang="en-GB" sz="2400" dirty="0" smtClean="0"/>
              <a:t> </a:t>
            </a:r>
            <a:r>
              <a:rPr lang="en-GB" sz="2400" dirty="0" err="1" smtClean="0"/>
              <a:t>domande</a:t>
            </a:r>
            <a:r>
              <a:rPr lang="en-GB" sz="2400" dirty="0" smtClean="0"/>
              <a:t> del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Emerge </a:t>
            </a:r>
            <a:r>
              <a:rPr lang="en-GB" sz="2400" dirty="0" err="1" smtClean="0"/>
              <a:t>chiaramente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motivo</a:t>
            </a:r>
            <a:r>
              <a:rPr lang="en-GB" sz="2400" dirty="0" smtClean="0"/>
              <a:t> per cui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cliente</a:t>
            </a:r>
            <a:r>
              <a:rPr lang="en-GB" sz="2400" dirty="0" smtClean="0"/>
              <a:t> </a:t>
            </a:r>
            <a:r>
              <a:rPr lang="en-GB" sz="2400" dirty="0" err="1" smtClean="0"/>
              <a:t>dovrebbe</a:t>
            </a:r>
            <a:r>
              <a:rPr lang="en-GB" sz="2400" dirty="0" smtClean="0"/>
              <a:t> </a:t>
            </a:r>
            <a:r>
              <a:rPr lang="en-GB" sz="2400" dirty="0" err="1" smtClean="0"/>
              <a:t>scegliere</a:t>
            </a:r>
            <a:r>
              <a:rPr lang="en-GB" sz="2400" dirty="0" smtClean="0"/>
              <a:t>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la </a:t>
            </a:r>
            <a:r>
              <a:rPr lang="en-GB" sz="2400" dirty="0" err="1" smtClean="0"/>
              <a:t>mia</a:t>
            </a:r>
            <a:r>
              <a:rPr lang="en-GB" sz="2400" dirty="0" smtClean="0"/>
              <a:t> </a:t>
            </a:r>
            <a:r>
              <a:rPr lang="en-GB" sz="2400" dirty="0" err="1" smtClean="0"/>
              <a:t>azienda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E' </a:t>
            </a:r>
            <a:r>
              <a:rPr lang="en-GB" sz="2400" dirty="0" err="1" smtClean="0"/>
              <a:t>riportato</a:t>
            </a:r>
            <a:r>
              <a:rPr lang="en-GB" sz="2400" dirty="0" smtClean="0"/>
              <a:t> </a:t>
            </a:r>
            <a:r>
              <a:rPr lang="en-GB" sz="2400" dirty="0" err="1" smtClean="0"/>
              <a:t>chiaramente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n.telefono</a:t>
            </a:r>
            <a:r>
              <a:rPr lang="en-GB" sz="2400" dirty="0" smtClean="0"/>
              <a:t> </a:t>
            </a:r>
            <a:r>
              <a:rPr lang="en-GB" sz="2400" dirty="0" err="1" smtClean="0"/>
              <a:t>e</a:t>
            </a:r>
            <a:r>
              <a:rPr lang="en-GB" sz="2400" dirty="0" smtClean="0"/>
              <a:t> </a:t>
            </a:r>
            <a:r>
              <a:rPr lang="en-GB" sz="2400" dirty="0" err="1" smtClean="0"/>
              <a:t>gli</a:t>
            </a:r>
            <a:r>
              <a:rPr lang="en-GB" sz="2400" dirty="0" smtClean="0"/>
              <a:t> </a:t>
            </a:r>
            <a:r>
              <a:rPr lang="en-GB" sz="2400" dirty="0" err="1" smtClean="0"/>
              <a:t>orari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err="1" smtClean="0"/>
              <a:t>C'è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collegamento</a:t>
            </a:r>
            <a:r>
              <a:rPr lang="en-GB" sz="2400" dirty="0" smtClean="0"/>
              <a:t> a Google Maps?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utilizzato</a:t>
            </a:r>
            <a:r>
              <a:rPr lang="en-GB" sz="2400" dirty="0" smtClean="0"/>
              <a:t> un </a:t>
            </a:r>
            <a:r>
              <a:rPr lang="en-GB" sz="2400" dirty="0" err="1" smtClean="0"/>
              <a:t>linguaggio</a:t>
            </a:r>
            <a:r>
              <a:rPr lang="en-GB" sz="2400" dirty="0" smtClean="0"/>
              <a:t> </a:t>
            </a:r>
            <a:r>
              <a:rPr lang="en-GB" sz="2400" dirty="0" err="1" smtClean="0"/>
              <a:t>comprensibile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tutte</a:t>
            </a:r>
            <a:r>
              <a:rPr lang="en-GB" sz="2400" dirty="0" smtClean="0"/>
              <a:t> le </a:t>
            </a:r>
            <a:r>
              <a:rPr lang="en-GB" sz="2400" dirty="0" err="1" smtClean="0"/>
              <a:t>varie</a:t>
            </a:r>
            <a:r>
              <a:rPr lang="en-GB" sz="2400" dirty="0" smtClean="0"/>
              <a:t> </a:t>
            </a:r>
            <a:r>
              <a:rPr lang="en-GB" sz="2400" dirty="0" err="1" smtClean="0"/>
              <a:t>categorie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clienti</a:t>
            </a:r>
            <a:r>
              <a:rPr lang="en-GB" sz="2400" dirty="0" smtClean="0"/>
              <a:t>?</a:t>
            </a:r>
            <a:endParaRPr lang="it-IT" sz="2400" dirty="0" smtClean="0"/>
          </a:p>
          <a:p>
            <a:r>
              <a:rPr lang="en-GB" sz="2400" dirty="0" smtClean="0"/>
              <a:t>Il </a:t>
            </a:r>
            <a:r>
              <a:rPr lang="en-GB" sz="2400" dirty="0" err="1" smtClean="0"/>
              <a:t>sito</a:t>
            </a:r>
            <a:r>
              <a:rPr lang="en-GB" sz="2400" dirty="0" smtClean="0"/>
              <a:t>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visibile</a:t>
            </a:r>
            <a:r>
              <a:rPr lang="en-GB" sz="2400" dirty="0" smtClean="0"/>
              <a:t> a </a:t>
            </a:r>
            <a:r>
              <a:rPr lang="en-GB" sz="2400" dirty="0" err="1" smtClean="0"/>
              <a:t>tutti</a:t>
            </a:r>
            <a:r>
              <a:rPr lang="en-GB" sz="2400" dirty="0" smtClean="0"/>
              <a:t>, </a:t>
            </a:r>
            <a:r>
              <a:rPr lang="en-GB" sz="2400" dirty="0" err="1" smtClean="0"/>
              <a:t>anche</a:t>
            </a:r>
            <a:r>
              <a:rPr lang="en-GB" sz="2400" dirty="0" smtClean="0"/>
              <a:t> a chi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dietro</a:t>
            </a:r>
            <a:r>
              <a:rPr lang="en-GB" sz="2400" dirty="0" smtClean="0"/>
              <a:t> un firewall (ad </a:t>
            </a:r>
            <a:r>
              <a:rPr lang="en-GB" sz="2400" dirty="0" err="1" smtClean="0"/>
              <a:t>es</a:t>
            </a:r>
            <a:r>
              <a:rPr lang="en-GB" sz="2400" dirty="0" smtClean="0"/>
              <a:t> se </a:t>
            </a:r>
            <a:r>
              <a:rPr lang="en-GB" sz="2400" dirty="0" err="1" smtClean="0"/>
              <a:t>ci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finestre</a:t>
            </a:r>
            <a:r>
              <a:rPr lang="en-GB" sz="2400" dirty="0" smtClean="0"/>
              <a:t> popup, </a:t>
            </a:r>
            <a:r>
              <a:rPr lang="en-GB" sz="2400" dirty="0" err="1" smtClean="0"/>
              <a:t>animazioni</a:t>
            </a:r>
            <a:r>
              <a:rPr lang="en-GB" sz="2400" dirty="0" smtClean="0"/>
              <a:t> Flash, </a:t>
            </a:r>
            <a:r>
              <a:rPr lang="en-GB" sz="2400" dirty="0" err="1" smtClean="0"/>
              <a:t>potrebbero</a:t>
            </a:r>
            <a:r>
              <a:rPr lang="en-GB" sz="2400" dirty="0" smtClean="0"/>
              <a:t> </a:t>
            </a:r>
            <a:r>
              <a:rPr lang="en-GB" sz="2400" dirty="0" err="1" smtClean="0"/>
              <a:t>essere</a:t>
            </a:r>
            <a:r>
              <a:rPr lang="en-GB" sz="2400" dirty="0" smtClean="0"/>
              <a:t> non </a:t>
            </a:r>
            <a:r>
              <a:rPr lang="en-GB" sz="2400" dirty="0" err="1" smtClean="0"/>
              <a:t>visibili</a:t>
            </a:r>
            <a:r>
              <a:rPr lang="en-GB" sz="2400" dirty="0" smtClean="0"/>
              <a:t>)? E </a:t>
            </a:r>
            <a:r>
              <a:rPr lang="en-GB" sz="2400" dirty="0" err="1" smtClean="0"/>
              <a:t>visibile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smartphone</a:t>
            </a:r>
            <a:r>
              <a:rPr lang="en-GB" sz="2400" dirty="0" smtClean="0"/>
              <a:t> </a:t>
            </a:r>
            <a:r>
              <a:rPr lang="en-GB" sz="2400" dirty="0" err="1" smtClean="0"/>
              <a:t>o</a:t>
            </a:r>
            <a:r>
              <a:rPr lang="en-GB" sz="2400" dirty="0" smtClean="0"/>
              <a:t> tablet?</a:t>
            </a:r>
            <a:endParaRPr lang="it-IT" sz="2400" dirty="0" smtClean="0"/>
          </a:p>
          <a:p>
            <a:r>
              <a:rPr lang="en-GB" sz="2400" dirty="0" smtClean="0"/>
              <a:t>Ho </a:t>
            </a:r>
            <a:r>
              <a:rPr lang="en-GB" sz="2400" dirty="0" err="1" smtClean="0"/>
              <a:t>indicato</a:t>
            </a:r>
            <a:r>
              <a:rPr lang="en-GB" sz="2400" dirty="0" smtClean="0"/>
              <a:t> la Partita IVA?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t-IT" dirty="0" smtClean="0"/>
              <a:t>Il cliente</a:t>
            </a:r>
            <a:r>
              <a:rPr lang="it-IT" dirty="0" smtClean="0"/>
              <a:t> cosa vuole?  </a:t>
            </a:r>
            <a:endParaRPr lang="it-IT" dirty="0" smtClean="0"/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685800" y="2057400"/>
            <a:ext cx="7543800" cy="2743200"/>
          </a:xfrm>
        </p:spPr>
        <p:txBody>
          <a:bodyPr/>
          <a:lstStyle/>
          <a:p>
            <a:pPr eaLnBrk="1" hangingPunct="1"/>
            <a:r>
              <a:rPr lang="it-IT" dirty="0" smtClean="0"/>
              <a:t>Il cliente </a:t>
            </a:r>
            <a:r>
              <a:rPr lang="it-IT" dirty="0" smtClean="0"/>
              <a:t>è soddisfatto quando la sua PERCEZIONE sul livello di servizio è UGUALE o meglio SUPERIORE alle sue ASPETTATIVE</a:t>
            </a:r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t-IT" dirty="0" smtClean="0"/>
              <a:t>Il cliente</a:t>
            </a:r>
            <a:r>
              <a:rPr lang="it-IT" dirty="0" smtClean="0"/>
              <a:t> cosa vuole? è </a:t>
            </a:r>
            <a:r>
              <a:rPr lang="it-IT" dirty="0" smtClean="0"/>
              <a:t>soddisfatto?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err="1" smtClean="0"/>
              <a:t>Customer</a:t>
            </a:r>
            <a:r>
              <a:rPr lang="it-IT" dirty="0" smtClean="0"/>
              <a:t> service: definizione</a:t>
            </a:r>
          </a:p>
          <a:p>
            <a:pPr lvl="1" eaLnBrk="1" hangingPunct="1"/>
            <a:r>
              <a:rPr lang="it-IT" dirty="0" smtClean="0"/>
              <a:t>Fornitura di un servizio al cliente prima, durante e dopo l’acquisto</a:t>
            </a:r>
          </a:p>
          <a:p>
            <a:pPr lvl="1" eaLnBrk="1" hangingPunct="1"/>
            <a:r>
              <a:rPr lang="it-IT" dirty="0" smtClean="0"/>
              <a:t>Obiettivo: migliorare la soddisfazione al cliente</a:t>
            </a:r>
          </a:p>
          <a:p>
            <a:pPr eaLnBrk="1" hangingPunct="1"/>
            <a:r>
              <a:rPr lang="it-IT" dirty="0" smtClean="0"/>
              <a:t>Punti di contatto: umani e non</a:t>
            </a:r>
          </a:p>
          <a:p>
            <a:pPr lvl="1" eaLnBrk="1" hangingPunct="1"/>
            <a:r>
              <a:rPr lang="it-IT" dirty="0" smtClean="0"/>
              <a:t>Umani: migliorabili con formazione</a:t>
            </a:r>
          </a:p>
          <a:p>
            <a:pPr lvl="1" eaLnBrk="1" hangingPunct="1"/>
            <a:r>
              <a:rPr lang="it-IT" dirty="0" smtClean="0"/>
              <a:t>Non umani: migliorabili con cambiamenti organizzativi o di processo</a:t>
            </a:r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 In </a:t>
            </a:r>
            <a:r>
              <a:rPr lang="en-GB" dirty="0" err="1" smtClean="0"/>
              <a:t>un’azienda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surgelati</a:t>
            </a:r>
            <a:r>
              <a:rPr lang="en-GB" dirty="0" smtClean="0"/>
              <a:t> a </a:t>
            </a:r>
            <a:r>
              <a:rPr lang="en-GB" dirty="0" err="1" smtClean="0"/>
              <a:t>domicilio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punti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contatto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: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il cliente riceve un volantino;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chiama il servizio clienti e fissa un appuntamento;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riceve la visita del venditore che lascia catalogo e listino;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sfoglia il catalogo, sceglie i prodotti;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fa un ordine telefonico;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riceve la merce;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riceve la telefonata dell’addetta al servizio clienti che chiede se ha gradito i prodotti e se ne ha bisogno ancora;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trasmette un ordine via </a:t>
            </a:r>
            <a:r>
              <a:rPr lang="it-IT" dirty="0" err="1" smtClean="0"/>
              <a:t>email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Questionario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soddisfazione</a:t>
            </a:r>
            <a:r>
              <a:rPr lang="en-GB" dirty="0" smtClean="0"/>
              <a:t> del </a:t>
            </a:r>
            <a:r>
              <a:rPr lang="en-GB" dirty="0" err="1" smtClean="0"/>
              <a:t>cliente</a:t>
            </a:r>
            <a:r>
              <a:rPr lang="en-GB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en-GB" b="1" dirty="0" err="1" smtClean="0"/>
              <a:t>scritto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lasciato</a:t>
            </a:r>
            <a:r>
              <a:rPr lang="en-GB" dirty="0"/>
              <a:t> al </a:t>
            </a:r>
            <a:r>
              <a:rPr lang="en-GB" dirty="0" err="1"/>
              <a:t>cliente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lo </a:t>
            </a:r>
            <a:r>
              <a:rPr lang="en-GB" dirty="0" err="1" smtClean="0"/>
              <a:t>compila</a:t>
            </a:r>
            <a:r>
              <a:rPr lang="en-GB" dirty="0" smtClean="0"/>
              <a:t>)</a:t>
            </a:r>
            <a:endParaRPr lang="it-IT" dirty="0" smtClean="0"/>
          </a:p>
          <a:p>
            <a:r>
              <a:rPr lang="en-GB" b="1" dirty="0" err="1" smtClean="0"/>
              <a:t>raccolto</a:t>
            </a:r>
            <a:r>
              <a:rPr lang="en-GB" b="1" dirty="0" smtClean="0"/>
              <a:t> </a:t>
            </a:r>
            <a:r>
              <a:rPr lang="en-GB" b="1" dirty="0"/>
              <a:t>a voce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corso</a:t>
            </a:r>
            <a:r>
              <a:rPr lang="en-GB" dirty="0"/>
              <a:t> 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un’intervista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o</a:t>
            </a:r>
            <a:r>
              <a:rPr lang="en-GB" dirty="0"/>
              <a:t> </a:t>
            </a:r>
            <a:r>
              <a:rPr lang="en-GB" dirty="0" err="1"/>
              <a:t>telefonica</a:t>
            </a:r>
            <a:endParaRPr lang="it-IT" dirty="0" smtClean="0"/>
          </a:p>
          <a:p>
            <a:r>
              <a:rPr lang="en-GB" b="1" dirty="0" err="1" smtClean="0"/>
              <a:t>compilato</a:t>
            </a:r>
            <a:r>
              <a:rPr lang="en-GB" b="1" dirty="0" smtClean="0"/>
              <a:t> </a:t>
            </a:r>
            <a:r>
              <a:rPr lang="en-GB" b="1" dirty="0"/>
              <a:t>via mail </a:t>
            </a:r>
            <a:r>
              <a:rPr lang="en-GB" dirty="0"/>
              <a:t>(Survey Monkey)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Come deve essere il questionario?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 typeface="Arial"/>
              <a:buChar char="•"/>
            </a:pPr>
            <a:r>
              <a:rPr lang="it-IT" b="1" dirty="0"/>
              <a:t>lunghezza:</a:t>
            </a:r>
            <a:r>
              <a:rPr lang="it-IT" dirty="0"/>
              <a:t> il questionario deve essere breve, massimo 6-8 domande,</a:t>
            </a:r>
            <a:r>
              <a:rPr lang="it-IT" dirty="0" smtClean="0"/>
              <a:t>  </a:t>
            </a:r>
          </a:p>
          <a:p>
            <a:pPr lvl="1">
              <a:buFont typeface="Arial"/>
              <a:buChar char="•"/>
            </a:pPr>
            <a:r>
              <a:rPr lang="it-IT" b="1" dirty="0"/>
              <a:t>frequenza</a:t>
            </a:r>
            <a:r>
              <a:rPr lang="it-IT" dirty="0"/>
              <a:t>:</a:t>
            </a:r>
            <a:r>
              <a:rPr lang="it-IT" dirty="0" smtClean="0"/>
              <a:t> al termine dei lavori per nuovi clienti; per clienti passati, </a:t>
            </a:r>
            <a:r>
              <a:rPr lang="it-IT" dirty="0" err="1" smtClean="0"/>
              <a:t>1</a:t>
            </a:r>
            <a:r>
              <a:rPr lang="it-IT" dirty="0" smtClean="0"/>
              <a:t> volta sola</a:t>
            </a:r>
          </a:p>
          <a:p>
            <a:pPr lvl="1">
              <a:buFont typeface="Arial"/>
              <a:buChar char="•"/>
            </a:pPr>
            <a:r>
              <a:rPr lang="it-IT" b="1" dirty="0"/>
              <a:t>tipo di domande:</a:t>
            </a:r>
            <a:r>
              <a:rPr lang="it-IT" dirty="0"/>
              <a:t> prevedere </a:t>
            </a:r>
            <a:r>
              <a:rPr lang="it-IT" u="sng" dirty="0"/>
              <a:t>domande chiuse </a:t>
            </a:r>
            <a:r>
              <a:rPr lang="it-IT" dirty="0"/>
              <a:t>(che prevedano risposta sì/no, a volte/spesso/mai, ecc.) ma anche alcune </a:t>
            </a:r>
            <a:r>
              <a:rPr lang="it-IT" u="sng" dirty="0"/>
              <a:t>domande aperte</a:t>
            </a:r>
            <a:r>
              <a:rPr lang="it-IT" dirty="0"/>
              <a:t>;  chiedere sempre un eventuale suggerimento personale;</a:t>
            </a:r>
          </a:p>
          <a:p>
            <a:pPr lvl="1">
              <a:buFont typeface="Arial"/>
              <a:buChar char="•"/>
            </a:pPr>
            <a:r>
              <a:rPr lang="it-IT" b="1" dirty="0"/>
              <a:t>tipo di risposte</a:t>
            </a:r>
            <a:r>
              <a:rPr lang="it-IT" dirty="0"/>
              <a:t>: prevedere massimo </a:t>
            </a:r>
            <a:r>
              <a:rPr lang="it-IT" dirty="0" err="1"/>
              <a:t>4</a:t>
            </a:r>
            <a:r>
              <a:rPr lang="it-IT" dirty="0"/>
              <a:t> gradi di risposta (es. le ordinazioni arrivano puntuali: sempre, spesso, a volte, mai)</a:t>
            </a:r>
            <a:r>
              <a:rPr lang="it-IT" dirty="0" smtClean="0"/>
              <a:t>;</a:t>
            </a:r>
          </a:p>
          <a:p>
            <a:pPr lvl="1">
              <a:buFont typeface="Arial"/>
              <a:buChar char="•"/>
            </a:pPr>
            <a:r>
              <a:rPr lang="en-GB" b="1" dirty="0" err="1" smtClean="0"/>
              <a:t>contenuto</a:t>
            </a:r>
            <a:r>
              <a:rPr lang="en-GB" dirty="0"/>
              <a:t>: </a:t>
            </a:r>
            <a:r>
              <a:rPr lang="en-GB" dirty="0" err="1"/>
              <a:t>verificare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umani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quelli</a:t>
            </a:r>
            <a:r>
              <a:rPr lang="en-GB" dirty="0"/>
              <a:t> non </a:t>
            </a:r>
            <a:r>
              <a:rPr lang="en-GB" dirty="0" err="1"/>
              <a:t>umani</a:t>
            </a:r>
            <a:r>
              <a:rPr lang="it-IT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it-IT" b="1" dirty="0" smtClean="0"/>
              <a:t>RINGRAZIARE SEMPRE! </a:t>
            </a:r>
            <a:r>
              <a:rPr lang="it-IT" dirty="0" smtClean="0"/>
              <a:t>Se possibile anche con un piccolo omaggio, anche simbolico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 descr="impresadirett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56" r="-18156"/>
          <a:stretch>
            <a:fillRect/>
          </a:stretch>
        </p:blipFill>
        <p:spPr>
          <a:xfrm>
            <a:off x="228600" y="457200"/>
            <a:ext cx="85344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Un’idea vincente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Perché un questionario sia efficace occorre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LE DOMANDE GIUSTE!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questionario è quasi inutile se poniamo al cliente le domande sbagliate</a:t>
            </a:r>
          </a:p>
          <a:p>
            <a:r>
              <a:rPr lang="it-IT" dirty="0" smtClean="0"/>
              <a:t>E’ sempre bene far precedere al sondaggio </a:t>
            </a:r>
            <a:r>
              <a:rPr lang="it-IT" b="1" dirty="0" smtClean="0"/>
              <a:t>un’analisi di valore </a:t>
            </a:r>
            <a:r>
              <a:rPr lang="it-IT" dirty="0" smtClean="0"/>
              <a:t>volta a determinare quali possono essere le aree su cui i clienti sono più sensibili</a:t>
            </a:r>
          </a:p>
          <a:p>
            <a:pPr lvl="1"/>
            <a:r>
              <a:rPr lang="it-IT" dirty="0" smtClean="0"/>
              <a:t>Interviste dirette</a:t>
            </a:r>
          </a:p>
          <a:p>
            <a:pPr lvl="1"/>
            <a:r>
              <a:rPr lang="it-IT" dirty="0" smtClean="0"/>
              <a:t>Domande aperte (che non prevedano solo risposte si/no)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POTER USARE 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i dati raccolti sono difficili da interpretare il sondaggio è quasi inutile</a:t>
            </a:r>
          </a:p>
          <a:p>
            <a:r>
              <a:rPr lang="it-IT" dirty="0" smtClean="0"/>
              <a:t>Meglio ricavare pochi dati ma azionabili che raccogliere una mole di dati che richiede tempo ed energia per essere analizzati </a:t>
            </a:r>
          </a:p>
          <a:p>
            <a:r>
              <a:rPr lang="it-IT" dirty="0" smtClean="0"/>
              <a:t>I dati raccolti devono poter fornire indicazioni e spunti di azione senza tempo eccessivo dedicato all’interpretazione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grande verità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si può essere eccellenti in tutte le aree e per tutti i clienti</a:t>
            </a:r>
          </a:p>
          <a:p>
            <a:pPr lvl="1"/>
            <a:r>
              <a:rPr lang="it-IT" dirty="0" smtClean="0"/>
              <a:t>Se le risorse (soldi, tempo..) fossero illimitate si potrebbe fare. Ma non in ottica low </a:t>
            </a:r>
            <a:r>
              <a:rPr lang="it-IT" dirty="0" err="1" smtClean="0"/>
              <a:t>cost</a:t>
            </a:r>
            <a:endParaRPr lang="it-IT" dirty="0" smtClean="0"/>
          </a:p>
          <a:p>
            <a:r>
              <a:rPr lang="it-IT" dirty="0" smtClean="0"/>
              <a:t>Meglio accontentarsi di essere eccellenti in una o poche aree che porsi obiettivi irrealistici</a:t>
            </a:r>
          </a:p>
          <a:p>
            <a:r>
              <a:rPr lang="it-IT" dirty="0" smtClean="0"/>
              <a:t>Clienti diversi hanno preferenze diverse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mappa degli attributi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Caratteristiche apprezzate dai clienti</a:t>
            </a:r>
          </a:p>
          <a:p>
            <a:pPr lvl="2"/>
            <a:r>
              <a:rPr lang="it-IT" dirty="0" smtClean="0"/>
              <a:t>Prezzo basso</a:t>
            </a:r>
          </a:p>
          <a:p>
            <a:pPr lvl="2"/>
            <a:r>
              <a:rPr lang="it-IT" dirty="0" smtClean="0"/>
              <a:t>Prezzo alto</a:t>
            </a:r>
          </a:p>
          <a:p>
            <a:pPr lvl="2"/>
            <a:r>
              <a:rPr lang="it-IT" dirty="0" smtClean="0"/>
              <a:t>Gamma ampia</a:t>
            </a:r>
          </a:p>
          <a:p>
            <a:pPr lvl="2"/>
            <a:r>
              <a:rPr lang="it-IT" dirty="0" smtClean="0"/>
              <a:t>Nicchia</a:t>
            </a:r>
          </a:p>
          <a:p>
            <a:pPr lvl="2"/>
            <a:r>
              <a:rPr lang="it-IT" dirty="0" err="1" smtClean="0"/>
              <a:t>Brand</a:t>
            </a:r>
            <a:endParaRPr lang="it-IT" dirty="0" smtClean="0"/>
          </a:p>
          <a:p>
            <a:pPr lvl="2"/>
            <a:r>
              <a:rPr lang="it-IT" dirty="0" smtClean="0"/>
              <a:t>Low </a:t>
            </a:r>
            <a:r>
              <a:rPr lang="it-IT" dirty="0" err="1" smtClean="0"/>
              <a:t>cost</a:t>
            </a:r>
            <a:endParaRPr lang="it-IT" dirty="0" smtClean="0"/>
          </a:p>
          <a:p>
            <a:pPr lvl="2"/>
            <a:r>
              <a:rPr lang="it-IT" dirty="0" smtClean="0"/>
              <a:t>Rapidità</a:t>
            </a:r>
          </a:p>
          <a:p>
            <a:pPr lvl="2"/>
            <a:r>
              <a:rPr lang="it-IT" dirty="0" smtClean="0"/>
              <a:t>ecc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strumenti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Mystery shopper</a:t>
            </a:r>
          </a:p>
          <a:p>
            <a:r>
              <a:rPr lang="it-IT" dirty="0" smtClean="0"/>
              <a:t>Acquisto prodotti o servizi concorrenza</a:t>
            </a:r>
          </a:p>
          <a:p>
            <a:r>
              <a:rPr lang="it-IT" dirty="0" smtClean="0"/>
              <a:t>Scendere in campo</a:t>
            </a:r>
          </a:p>
          <a:p>
            <a:r>
              <a:rPr lang="it-IT" dirty="0" smtClean="0"/>
              <a:t>Chiedere agli addetti</a:t>
            </a:r>
          </a:p>
          <a:p>
            <a:r>
              <a:rPr lang="it-IT" dirty="0" smtClean="0"/>
              <a:t>Creare punti di ascolto dei clienti  (meglio anonimato)</a:t>
            </a:r>
          </a:p>
          <a:p>
            <a:pPr lvl="1"/>
            <a:r>
              <a:rPr lang="it-IT" dirty="0" smtClean="0"/>
              <a:t>Punto vendita</a:t>
            </a:r>
          </a:p>
          <a:p>
            <a:pPr lvl="1"/>
            <a:r>
              <a:rPr lang="it-IT" dirty="0" smtClean="0"/>
              <a:t>Internet</a:t>
            </a:r>
          </a:p>
          <a:p>
            <a:pPr lvl="1"/>
            <a:r>
              <a:rPr lang="it-IT" dirty="0" smtClean="0"/>
              <a:t>Telefono con segreteria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B61FF"/>
          </a:solidFill>
        </p:spPr>
        <p:txBody>
          <a:bodyPr/>
          <a:lstStyle/>
          <a:p>
            <a:r>
              <a:rPr lang="it-IT" dirty="0" smtClean="0"/>
              <a:t>Ricordarsi che..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Nella valutazione del servizio al cliente </a:t>
            </a:r>
            <a:r>
              <a:rPr lang="it-IT" sz="5838" dirty="0" smtClean="0"/>
              <a:t>la percezione del cliente è l’unica cosa che conta!</a:t>
            </a:r>
            <a:endParaRPr lang="it-IT" sz="5838" dirty="0"/>
          </a:p>
        </p:txBody>
      </p:sp>
      <p:pic>
        <p:nvPicPr>
          <p:cNvPr id="4" name="Immagine 3" descr="perce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24201"/>
            <a:ext cx="5029200" cy="286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solidFill>
            <a:srgbClr val="C2FF5A"/>
          </a:solidFill>
        </p:spPr>
        <p:txBody>
          <a:bodyPr/>
          <a:lstStyle/>
          <a:p>
            <a:pPr eaLnBrk="1" hangingPunct="1"/>
            <a:r>
              <a:rPr lang="it-IT" sz="4000" dirty="0" smtClean="0"/>
              <a:t>Una sola domanda</a:t>
            </a:r>
            <a:endParaRPr lang="it-IT" sz="4000" dirty="0" smtClean="0"/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b="1" dirty="0" smtClean="0"/>
              <a:t>In una scala da </a:t>
            </a:r>
            <a:r>
              <a:rPr lang="it-IT" b="1" dirty="0" err="1" smtClean="0"/>
              <a:t>1</a:t>
            </a:r>
            <a:r>
              <a:rPr lang="it-IT" b="1" dirty="0" smtClean="0"/>
              <a:t> a 10, quanto raccomanderebbe il nostro servizio ad un suo amico o conoscente?</a:t>
            </a:r>
          </a:p>
          <a:p>
            <a:pPr eaLnBrk="1" hangingPunct="1">
              <a:buFont typeface="Arial" charset="0"/>
              <a:buNone/>
            </a:pPr>
            <a:endParaRPr lang="it-IT" dirty="0" smtClean="0"/>
          </a:p>
          <a:p>
            <a:pPr eaLnBrk="1" hangingPunct="1">
              <a:buFont typeface="Arial" charset="0"/>
              <a:buNone/>
            </a:pPr>
            <a:r>
              <a:rPr lang="it-IT" b="1" dirty="0" err="1" smtClean="0">
                <a:solidFill>
                  <a:srgbClr val="0000FF"/>
                </a:solidFill>
              </a:rPr>
              <a:t>1</a:t>
            </a:r>
            <a:r>
              <a:rPr lang="it-IT" b="1" dirty="0" smtClean="0">
                <a:solidFill>
                  <a:srgbClr val="0000FF"/>
                </a:solidFill>
              </a:rPr>
              <a:t>    </a:t>
            </a:r>
            <a:r>
              <a:rPr lang="it-IT" b="1" dirty="0" err="1" smtClean="0">
                <a:solidFill>
                  <a:srgbClr val="0000FF"/>
                </a:solidFill>
              </a:rPr>
              <a:t>2</a:t>
            </a:r>
            <a:r>
              <a:rPr lang="it-IT" b="1" dirty="0" smtClean="0">
                <a:solidFill>
                  <a:srgbClr val="0000FF"/>
                </a:solidFill>
              </a:rPr>
              <a:t>     </a:t>
            </a:r>
            <a:r>
              <a:rPr lang="it-IT" b="1" dirty="0" err="1" smtClean="0">
                <a:solidFill>
                  <a:srgbClr val="0000FF"/>
                </a:solidFill>
              </a:rPr>
              <a:t>3</a:t>
            </a:r>
            <a:r>
              <a:rPr lang="it-IT" b="1" dirty="0" smtClean="0">
                <a:solidFill>
                  <a:srgbClr val="0000FF"/>
                </a:solidFill>
              </a:rPr>
              <a:t>     </a:t>
            </a:r>
            <a:r>
              <a:rPr lang="it-IT" b="1" dirty="0" err="1" smtClean="0">
                <a:solidFill>
                  <a:srgbClr val="0000FF"/>
                </a:solidFill>
              </a:rPr>
              <a:t>4</a:t>
            </a:r>
            <a:r>
              <a:rPr lang="it-IT" b="1" dirty="0" smtClean="0">
                <a:solidFill>
                  <a:srgbClr val="0000FF"/>
                </a:solidFill>
              </a:rPr>
              <a:t>      </a:t>
            </a:r>
            <a:r>
              <a:rPr lang="it-IT" b="1" dirty="0" err="1" smtClean="0">
                <a:solidFill>
                  <a:srgbClr val="0000FF"/>
                </a:solidFill>
              </a:rPr>
              <a:t>5</a:t>
            </a:r>
            <a:r>
              <a:rPr lang="it-IT" b="1" dirty="0" smtClean="0">
                <a:solidFill>
                  <a:srgbClr val="0000FF"/>
                </a:solidFill>
              </a:rPr>
              <a:t>      </a:t>
            </a:r>
            <a:r>
              <a:rPr lang="it-IT" b="1" dirty="0" err="1" smtClean="0">
                <a:solidFill>
                  <a:srgbClr val="0000FF"/>
                </a:solidFill>
              </a:rPr>
              <a:t>6</a:t>
            </a:r>
            <a:r>
              <a:rPr lang="it-IT" b="1" dirty="0" smtClean="0"/>
              <a:t>     </a:t>
            </a:r>
            <a:r>
              <a:rPr lang="it-IT" b="1" dirty="0" err="1" smtClean="0"/>
              <a:t>7</a:t>
            </a:r>
            <a:r>
              <a:rPr lang="it-IT" b="1" dirty="0" smtClean="0"/>
              <a:t>     </a:t>
            </a:r>
            <a:r>
              <a:rPr lang="it-IT" b="1" dirty="0" err="1" smtClean="0"/>
              <a:t>8</a:t>
            </a:r>
            <a:r>
              <a:rPr lang="it-IT" b="1" dirty="0" smtClean="0"/>
              <a:t>       </a:t>
            </a:r>
            <a:r>
              <a:rPr lang="it-IT" b="1" dirty="0" err="1" smtClean="0">
                <a:solidFill>
                  <a:srgbClr val="008000"/>
                </a:solidFill>
              </a:rPr>
              <a:t>9</a:t>
            </a:r>
            <a:r>
              <a:rPr lang="it-IT" b="1" dirty="0" smtClean="0">
                <a:solidFill>
                  <a:srgbClr val="008000"/>
                </a:solidFill>
              </a:rPr>
              <a:t>    10 </a:t>
            </a:r>
            <a:endParaRPr lang="it-IT" dirty="0" smtClean="0">
              <a:solidFill>
                <a:srgbClr val="008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dirty="0" smtClean="0"/>
              <a:t>DETRATTORI                    NEUTRI    PROMOTORI</a:t>
            </a:r>
            <a:endParaRPr 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38200" y="5257800"/>
            <a:ext cx="7848600" cy="1108075"/>
          </a:xfrm>
          <a:prstGeom prst="rect">
            <a:avLst/>
          </a:prstGeom>
          <a:solidFill>
            <a:srgbClr val="FFA81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4800">
                <a:latin typeface="Calibri" charset="0"/>
              </a:rPr>
              <a:t>Metodo  Net Promoter Score</a:t>
            </a:r>
          </a:p>
          <a:p>
            <a:r>
              <a:rPr lang="it-IT">
                <a:latin typeface="Calibri" charset="0"/>
              </a:rPr>
              <a:t>Fonte: Fred Reichheld, Bain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2FF5A"/>
          </a:solidFill>
        </p:spPr>
        <p:txBody>
          <a:bodyPr/>
          <a:lstStyle/>
          <a:p>
            <a:pPr eaLnBrk="1" hangingPunct="1"/>
            <a:r>
              <a:rPr lang="it-IT" smtClean="0"/>
              <a:t>Come calcolare il Net Promoter Score</a:t>
            </a:r>
          </a:p>
        </p:txBody>
      </p:sp>
      <p:pic>
        <p:nvPicPr>
          <p:cNvPr id="27651" name="Segnaposto contenuto 3" descr="np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679" b="-5679"/>
          <a:stretch>
            <a:fillRect/>
          </a:stretch>
        </p:blipFill>
        <p:spPr>
          <a:xfrm>
            <a:off x="685800" y="1828800"/>
            <a:ext cx="8229600" cy="3810000"/>
          </a:xfrm>
        </p:spPr>
      </p:pic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1219200" y="5180013"/>
            <a:ext cx="365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>
                <a:latin typeface="Calibri" charset="0"/>
              </a:rPr>
              <a:t>Promotori:    70 %</a:t>
            </a:r>
          </a:p>
          <a:p>
            <a:r>
              <a:rPr lang="it-IT" sz="2800">
                <a:latin typeface="Calibri" charset="0"/>
              </a:rPr>
              <a:t>Neutri:           10%</a:t>
            </a:r>
          </a:p>
          <a:p>
            <a:r>
              <a:rPr lang="it-IT" sz="2800">
                <a:latin typeface="Calibri" charset="0"/>
              </a:rPr>
              <a:t>Detrattori:     20%</a:t>
            </a:r>
          </a:p>
        </p:txBody>
      </p:sp>
      <p:sp>
        <p:nvSpPr>
          <p:cNvPr id="27653" name="CasellaDiTesto 4"/>
          <p:cNvSpPr txBox="1">
            <a:spLocks noChangeArrowheads="1"/>
          </p:cNvSpPr>
          <p:nvPr/>
        </p:nvSpPr>
        <p:spPr bwMode="auto">
          <a:xfrm>
            <a:off x="5791200" y="5334000"/>
            <a:ext cx="2667000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4400">
                <a:latin typeface="Calibri" charset="0"/>
              </a:rPr>
              <a:t>NPS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000" dirty="0" smtClean="0"/>
              <a:t>Mi trovate qui </a:t>
            </a:r>
            <a:br>
              <a:rPr lang="it-IT" sz="4000" dirty="0" smtClean="0"/>
            </a:br>
            <a:r>
              <a:rPr lang="it-IT" sz="4000" dirty="0" smtClean="0"/>
              <a:t>www.cristinamariani.it</a:t>
            </a:r>
            <a:br>
              <a:rPr lang="it-IT" sz="4000" dirty="0" smtClean="0"/>
            </a:br>
            <a:r>
              <a:rPr lang="it-IT" sz="4000" dirty="0" smtClean="0"/>
              <a:t>www.customer-experience.it</a:t>
            </a:r>
            <a:br>
              <a:rPr lang="it-IT" sz="4000" dirty="0" smtClean="0"/>
            </a:br>
            <a:r>
              <a:rPr lang="it-IT" sz="4000" dirty="0" smtClean="0"/>
              <a:t>www.pricingforprofit.it</a:t>
            </a:r>
            <a:endParaRPr lang="it-IT" sz="4000" dirty="0" smtClean="0"/>
          </a:p>
        </p:txBody>
      </p:sp>
      <p:pic>
        <p:nvPicPr>
          <p:cNvPr id="26627" name="Segnaposto contenuto 3" descr="blogmio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327" b="-8327"/>
          <a:stretch>
            <a:fillRect/>
          </a:stretch>
        </p:blipFill>
        <p:spPr>
          <a:xfrm>
            <a:off x="1524000" y="3276600"/>
            <a:ext cx="51054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it-IT" smtClean="0"/>
              <a:t>ESEMPIO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2713038"/>
          <a:ext cx="8229600" cy="1114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DETRATTORI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NEUTRI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PROMOTORI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4343400"/>
          <a:ext cx="8229600" cy="1114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DETRATTORI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NEUTRI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PROMOTORI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it-IT" dirty="0" smtClean="0"/>
              <a:t>Come agire  sui risultati?</a:t>
            </a:r>
          </a:p>
        </p:txBody>
      </p:sp>
      <p:sp>
        <p:nvSpPr>
          <p:cNvPr id="50179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pPr eaLnBrk="1" hangingPunct="1"/>
            <a:r>
              <a:rPr lang="it-IT" dirty="0" smtClean="0"/>
              <a:t>Raccogliere i questionari e periodicamente fare le somme</a:t>
            </a:r>
          </a:p>
          <a:p>
            <a:pPr eaLnBrk="1" hangingPunct="1"/>
            <a:r>
              <a:rPr lang="it-IT" dirty="0" smtClean="0"/>
              <a:t>Tenere un foglio Excel con i risultati dei sondaggi e i dati dei clienti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it-IT" smtClean="0"/>
              <a:t>Cosa fare</a:t>
            </a:r>
          </a:p>
        </p:txBody>
      </p:sp>
      <p:sp>
        <p:nvSpPr>
          <p:cNvPr id="512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Agire sui clienti “Promotori”</a:t>
            </a:r>
          </a:p>
          <a:p>
            <a:pPr eaLnBrk="1" hangingPunct="1"/>
            <a:r>
              <a:rPr lang="it-IT" dirty="0" smtClean="0"/>
              <a:t>Chiedere perché hanno espresso quel giudizio ai clienti “Detrattori” come spunto al miglioramento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solidFill>
            <a:srgbClr val="74FFFC"/>
          </a:solidFill>
        </p:spPr>
        <p:txBody>
          <a:bodyPr/>
          <a:lstStyle/>
          <a:p>
            <a:pPr eaLnBrk="1" hangingPunct="1"/>
            <a:r>
              <a:rPr lang="it-IT" dirty="0" smtClean="0"/>
              <a:t> </a:t>
            </a:r>
            <a:r>
              <a:rPr lang="it-IT" dirty="0" smtClean="0"/>
              <a:t>Gestire i reclami</a:t>
            </a:r>
          </a:p>
        </p:txBody>
      </p:sp>
      <p:pic>
        <p:nvPicPr>
          <p:cNvPr id="28675" name="Segnaposto contenuto 3" descr="complaint"/>
          <p:cNvPicPr>
            <a:picLocks noGrp="1" noChangeAspect="1"/>
          </p:cNvPicPr>
          <p:nvPr>
            <p:ph idx="1"/>
          </p:nvPr>
        </p:nvPicPr>
        <p:blipFill>
          <a:blip r:embed="rId2"/>
          <a:srcRect l="-22539" r="-22539"/>
          <a:stretch>
            <a:fillRect/>
          </a:stretch>
        </p:blipFill>
        <p:spPr>
          <a:xfrm>
            <a:off x="0" y="1905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7086600" cy="1143000"/>
          </a:xfrm>
          <a:solidFill>
            <a:srgbClr val="84FF51"/>
          </a:solidFill>
        </p:spPr>
        <p:txBody>
          <a:bodyPr/>
          <a:lstStyle/>
          <a:p>
            <a:pPr eaLnBrk="1" hangingPunct="1"/>
            <a:r>
              <a:rPr lang="it-IT" smtClean="0"/>
              <a:t>Un reclamo è un’opportunità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381000" y="1143000"/>
            <a:ext cx="5943600" cy="1447800"/>
          </a:xfrm>
          <a:prstGeom prst="rect">
            <a:avLst/>
          </a:prstGeom>
          <a:solidFill>
            <a:srgbClr val="FF8C6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400" dirty="0">
                <a:latin typeface="+mj-lt"/>
              </a:rPr>
              <a:t>Un reclamo è un regalo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81000" y="4876800"/>
            <a:ext cx="82296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400" dirty="0">
                <a:latin typeface="+mj-lt"/>
              </a:rPr>
              <a:t>Non reprimere i reclami !</a:t>
            </a:r>
          </a:p>
        </p:txBody>
      </p:sp>
      <p:pic>
        <p:nvPicPr>
          <p:cNvPr id="29701" name="Immagine 6" descr="gi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81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mtClean="0"/>
              <a:t>Gestire i reclami - Le 8 fasi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dirty="0" err="1" smtClean="0">
                <a:ea typeface="+mn-ea"/>
                <a:cs typeface="+mn-cs"/>
              </a:rPr>
              <a:t> </a:t>
            </a:r>
            <a:endParaRPr lang="it-IT" dirty="0" smtClean="0">
              <a:ea typeface="+mn-ea"/>
              <a:cs typeface="+mn-cs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Prima di tutto, </a:t>
            </a:r>
            <a:r>
              <a:rPr lang="it-IT" sz="4571" b="1" dirty="0" smtClean="0">
                <a:ea typeface="+mn-ea"/>
              </a:rPr>
              <a:t>ringraziare il cliente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Spiegare perché il reclamo è apprezzato (es. “grazie per averci informato di questo disservizio”)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Scusarsi (solo dopo aver ringraziato)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Promettere di prendere provvedimenti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b="1" dirty="0" smtClean="0">
                <a:ea typeface="+mn-ea"/>
              </a:rPr>
              <a:t>Solo a questo punto</a:t>
            </a:r>
            <a:r>
              <a:rPr lang="it-IT" sz="4571" dirty="0" smtClean="0">
                <a:ea typeface="+mn-ea"/>
              </a:rPr>
              <a:t>, chiedere eventuali informazioni specifiche sull’accaduto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Correggere il problema (se possibile)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Verificare la soddisfazione del cliente, meglio tramite una telefonata o di persona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4571" dirty="0" smtClean="0">
                <a:ea typeface="+mn-ea"/>
              </a:rPr>
              <a:t>Prevenire futuri problemi operando i cambiamenti necessari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Persone e processi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Il servizio è fatto di persone e di processi, ma per un servizio efficiente non basta che le persone siano gentili: bisogna anche che gli </a:t>
            </a:r>
            <a:r>
              <a:rPr lang="it-IT" sz="2800" b="1" dirty="0" smtClean="0"/>
              <a:t>strumenti operativi </a:t>
            </a:r>
            <a:r>
              <a:rPr lang="it-IT" sz="2800" dirty="0" smtClean="0"/>
              <a:t>siano progettati bene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Per </a:t>
            </a:r>
            <a:r>
              <a:rPr lang="it-IT" sz="2800" dirty="0" smtClean="0"/>
              <a:t>questo c'è bisogno spesso di ripensare criticamente i </a:t>
            </a:r>
            <a:r>
              <a:rPr lang="it-IT" sz="2800" b="1" dirty="0" smtClean="0"/>
              <a:t>processi </a:t>
            </a:r>
            <a:r>
              <a:rPr lang="it-IT" sz="2800" dirty="0" smtClean="0"/>
              <a:t>aziendali, gli </a:t>
            </a:r>
            <a:r>
              <a:rPr lang="it-IT" sz="2800" b="1" dirty="0" smtClean="0"/>
              <a:t>strumenti utilizzati </a:t>
            </a:r>
            <a:r>
              <a:rPr lang="it-IT" sz="2800" dirty="0" smtClean="0"/>
              <a:t>(cartacei, informatici, operativi, pratici, concreti) esaminandoli alla luce del </a:t>
            </a:r>
            <a:r>
              <a:rPr lang="it-IT" sz="2800" b="1" dirty="0" smtClean="0"/>
              <a:t>processo di acquisto del cliente </a:t>
            </a:r>
            <a:r>
              <a:rPr lang="it-IT" sz="2800" dirty="0" smtClean="0"/>
              <a:t>e dopo aver fatto una bella ricerca sui bisogni e sulle caratteristiche delle varie categorie di clienti.	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olo 1"/>
          <p:cNvSpPr>
            <a:spLocks noGrp="1"/>
          </p:cNvSpPr>
          <p:nvPr>
            <p:ph type="title"/>
          </p:nvPr>
        </p:nvSpPr>
        <p:spPr>
          <a:xfrm>
            <a:off x="3962400" y="5334000"/>
            <a:ext cx="5181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mtClean="0"/>
              <a:t>Newsletter</a:t>
            </a:r>
          </a:p>
        </p:txBody>
      </p:sp>
      <p:sp>
        <p:nvSpPr>
          <p:cNvPr id="1003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mtClean="0"/>
          </a:p>
          <a:p>
            <a:pPr eaLnBrk="1" hangingPunct="1"/>
            <a:endParaRPr lang="it-IT" smtClean="0"/>
          </a:p>
        </p:txBody>
      </p:sp>
      <p:pic>
        <p:nvPicPr>
          <p:cNvPr id="100356" name="Immagine 3" descr="newsletter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5505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4 C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mtClean="0"/>
              <a:t>Newsletter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Deve avere contenuti editoriali, non solo commerciale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Rubriche fisse e layout definito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Titolo (diverso dal nome azienda) e sottotitolo descrittivo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Includere foto o immagini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Frequente (almeno mensile) e regolare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Giorni OK: martedì giovedì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Ora: dalle 10 alle 12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ea typeface="+mn-ea"/>
                <a:cs typeface="+mn-cs"/>
              </a:rPr>
              <a:t>Massimo 1000 parole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5844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55600"/>
            <a:ext cx="82550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mtClean="0"/>
              <a:t>Sistemi</a:t>
            </a:r>
          </a:p>
        </p:txBody>
      </p:sp>
      <p:sp>
        <p:nvSpPr>
          <p:cNvPr id="137219" name="Segnaposto contenuto 2"/>
          <p:cNvSpPr>
            <a:spLocks noGrp="1"/>
          </p:cNvSpPr>
          <p:nvPr>
            <p:ph idx="1"/>
          </p:nvPr>
        </p:nvSpPr>
        <p:spPr>
          <a:xfrm>
            <a:off x="4419600" y="1752600"/>
            <a:ext cx="4267200" cy="3124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dirty="0" smtClean="0">
                <a:ea typeface="+mn-ea"/>
                <a:cs typeface="+mn-cs"/>
              </a:rPr>
              <a:t>In Italiano: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err="1" smtClean="0">
                <a:ea typeface="+mn-ea"/>
                <a:cs typeface="+mn-cs"/>
              </a:rPr>
              <a:t>GraphicMail</a:t>
            </a:r>
            <a:endParaRPr lang="it-IT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err="1" smtClean="0">
                <a:ea typeface="+mn-ea"/>
                <a:cs typeface="+mn-cs"/>
              </a:rPr>
              <a:t>ContactLab</a:t>
            </a:r>
            <a:endParaRPr lang="it-IT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err="1" smtClean="0">
                <a:ea typeface="+mn-ea"/>
                <a:cs typeface="+mn-cs"/>
              </a:rPr>
              <a:t>MailUp</a:t>
            </a:r>
            <a:endParaRPr lang="it-IT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dirty="0" smtClean="0">
              <a:ea typeface="+mn-ea"/>
              <a:cs typeface="+mn-cs"/>
            </a:endParaRPr>
          </a:p>
        </p:txBody>
      </p:sp>
      <p:sp>
        <p:nvSpPr>
          <p:cNvPr id="102404" name="Segnaposto contenuto 2"/>
          <p:cNvSpPr txBox="1">
            <a:spLocks/>
          </p:cNvSpPr>
          <p:nvPr/>
        </p:nvSpPr>
        <p:spPr bwMode="auto">
          <a:xfrm>
            <a:off x="609600" y="17526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MailChimp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MadMimi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CampaignMonitor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Aweber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GetResponse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charset="0"/>
              </a:rPr>
              <a:t>PhPList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Come non fare newsletter</a:t>
            </a:r>
          </a:p>
        </p:txBody>
      </p:sp>
      <p:sp>
        <p:nvSpPr>
          <p:cNvPr id="1034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pic>
        <p:nvPicPr>
          <p:cNvPr id="103428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69024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Altro esempio</a:t>
            </a:r>
          </a:p>
        </p:txBody>
      </p:sp>
      <p:pic>
        <p:nvPicPr>
          <p:cNvPr id="104451" name="Segnaposto contenuto 3" descr="newsletter_kind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63" r="-11963"/>
          <a:stretch>
            <a:fillRect/>
          </a:stretch>
        </p:blipFill>
        <p:spPr>
          <a:xfrm>
            <a:off x="914400" y="1905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segreto sta nel titolo!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Tendaggi</a:t>
            </a:r>
            <a:r>
              <a:rPr lang="en-GB" dirty="0" smtClean="0"/>
              <a:t>: la </a:t>
            </a:r>
            <a:r>
              <a:rPr lang="en-GB" dirty="0" err="1" smtClean="0"/>
              <a:t>tenda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stende</a:t>
            </a:r>
            <a:r>
              <a:rPr lang="en-GB" dirty="0" smtClean="0"/>
              <a:t> </a:t>
            </a:r>
            <a:r>
              <a:rPr lang="en-GB" dirty="0" err="1" smtClean="0"/>
              <a:t>d'invidia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tuoi</a:t>
            </a:r>
            <a:r>
              <a:rPr lang="en-GB" dirty="0" smtClean="0"/>
              <a:t> </a:t>
            </a:r>
            <a:r>
              <a:rPr lang="en-GB" dirty="0" err="1" smtClean="0"/>
              <a:t>amici</a:t>
            </a:r>
            <a:endParaRPr lang="it-IT" dirty="0" smtClean="0"/>
          </a:p>
          <a:p>
            <a:r>
              <a:rPr lang="en-GB" dirty="0" err="1" smtClean="0"/>
              <a:t>Pulizie</a:t>
            </a:r>
            <a:r>
              <a:rPr lang="en-GB" dirty="0" smtClean="0"/>
              <a:t>: le </a:t>
            </a:r>
            <a:r>
              <a:rPr lang="en-GB" dirty="0" err="1" smtClean="0"/>
              <a:t>avventure</a:t>
            </a:r>
            <a:r>
              <a:rPr lang="en-GB" dirty="0" smtClean="0"/>
              <a:t> del </a:t>
            </a:r>
            <a:r>
              <a:rPr lang="en-GB" dirty="0" err="1" smtClean="0"/>
              <a:t>pulitore</a:t>
            </a:r>
            <a:r>
              <a:rPr lang="en-GB" dirty="0" smtClean="0"/>
              <a:t> </a:t>
            </a:r>
            <a:r>
              <a:rPr lang="en-GB" dirty="0" err="1" smtClean="0"/>
              <a:t>mascherato</a:t>
            </a:r>
            <a:r>
              <a:rPr lang="en-GB" dirty="0" smtClean="0"/>
              <a:t> </a:t>
            </a:r>
            <a:endParaRPr lang="it-IT" dirty="0" smtClean="0"/>
          </a:p>
          <a:p>
            <a:r>
              <a:rPr lang="en-GB" dirty="0" err="1" smtClean="0"/>
              <a:t>Minuteria</a:t>
            </a:r>
            <a:r>
              <a:rPr lang="en-GB" dirty="0" smtClean="0"/>
              <a:t> </a:t>
            </a:r>
            <a:r>
              <a:rPr lang="en-GB" dirty="0" err="1" smtClean="0"/>
              <a:t>metallica</a:t>
            </a:r>
            <a:r>
              <a:rPr lang="en-GB" dirty="0" smtClean="0"/>
              <a:t>: </a:t>
            </a:r>
            <a:r>
              <a:rPr lang="en-GB" dirty="0" err="1" smtClean="0"/>
              <a:t>apri</a:t>
            </a:r>
            <a:r>
              <a:rPr lang="en-GB" dirty="0" smtClean="0"/>
              <a:t> la via con la </a:t>
            </a:r>
            <a:r>
              <a:rPr lang="en-GB" dirty="0" err="1" smtClean="0"/>
              <a:t>minuteria</a:t>
            </a:r>
            <a:r>
              <a:rPr lang="en-GB" dirty="0" smtClean="0"/>
              <a:t> </a:t>
            </a:r>
            <a:endParaRPr lang="it-IT" dirty="0" smtClean="0"/>
          </a:p>
          <a:p>
            <a:r>
              <a:rPr lang="en-GB" dirty="0" err="1" smtClean="0"/>
              <a:t>Impianti</a:t>
            </a:r>
            <a:r>
              <a:rPr lang="en-GB" dirty="0" smtClean="0"/>
              <a:t> </a:t>
            </a:r>
            <a:r>
              <a:rPr lang="en-GB" dirty="0" err="1" smtClean="0"/>
              <a:t>petroliferi</a:t>
            </a:r>
            <a:r>
              <a:rPr lang="en-GB" dirty="0" smtClean="0"/>
              <a:t>: Non </a:t>
            </a:r>
            <a:r>
              <a:rPr lang="en-GB" dirty="0" err="1" smtClean="0"/>
              <a:t>appiattirti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piattaforma</a:t>
            </a:r>
            <a:r>
              <a:rPr lang="en-GB" dirty="0" smtClean="0"/>
              <a:t> </a:t>
            </a:r>
            <a:endParaRPr lang="it-IT" dirty="0" smtClean="0"/>
          </a:p>
          <a:p>
            <a:r>
              <a:rPr lang="en-GB" dirty="0" err="1" smtClean="0"/>
              <a:t>Serramenti</a:t>
            </a:r>
            <a:r>
              <a:rPr lang="en-GB" dirty="0" smtClean="0"/>
              <a:t>: La </a:t>
            </a:r>
            <a:r>
              <a:rPr lang="en-GB" dirty="0" err="1" smtClean="0"/>
              <a:t>fissa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infissi</a:t>
            </a:r>
            <a:r>
              <a:rPr lang="en-GB" dirty="0" smtClean="0"/>
              <a:t> </a:t>
            </a:r>
            <a:endParaRPr lang="it-IT" dirty="0" smtClean="0"/>
          </a:p>
          <a:p>
            <a:r>
              <a:rPr lang="en-GB" dirty="0" err="1" smtClean="0"/>
              <a:t>Parrucchiere</a:t>
            </a:r>
            <a:r>
              <a:rPr lang="en-GB" dirty="0" smtClean="0"/>
              <a:t>: </a:t>
            </a:r>
            <a:r>
              <a:rPr lang="en-GB" dirty="0" err="1" smtClean="0"/>
              <a:t>Metti</a:t>
            </a:r>
            <a:r>
              <a:rPr lang="en-GB" dirty="0" smtClean="0"/>
              <a:t> la </a:t>
            </a:r>
            <a:r>
              <a:rPr lang="en-GB" dirty="0" err="1" smtClean="0"/>
              <a:t>testa</a:t>
            </a:r>
            <a:r>
              <a:rPr lang="en-GB" dirty="0" smtClean="0"/>
              <a:t> a </a:t>
            </a:r>
            <a:r>
              <a:rPr lang="en-GB" dirty="0" err="1" smtClean="0"/>
              <a:t>posto</a:t>
            </a:r>
            <a:r>
              <a:rPr lang="en-GB" dirty="0" smtClean="0"/>
              <a:t> 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mtClean="0"/>
              <a:t>Grazie per l’attenzione! </a:t>
            </a:r>
          </a:p>
        </p:txBody>
      </p:sp>
      <p:pic>
        <p:nvPicPr>
          <p:cNvPr id="34819" name="Segnaposto contenuto 3" descr="thank-you-page-300x2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13" r="-10913"/>
          <a:stretch>
            <a:fillRect/>
          </a:stretch>
        </p:blipFill>
        <p:spPr>
          <a:xfrm>
            <a:off x="1828800" y="1676400"/>
            <a:ext cx="54102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Marketing: le 4 P</a:t>
            </a:r>
          </a:p>
        </p:txBody>
      </p:sp>
      <p:pic>
        <p:nvPicPr>
          <p:cNvPr id="37891" name="Segnaposto contenuto 3" descr="bilanci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595" r="-11595"/>
          <a:stretch>
            <a:fillRect/>
          </a:stretch>
        </p:blipFill>
        <p:spPr>
          <a:xfrm>
            <a:off x="2057400" y="4114800"/>
            <a:ext cx="5105400" cy="2544763"/>
          </a:xfrm>
        </p:spPr>
      </p:pic>
      <p:pic>
        <p:nvPicPr>
          <p:cNvPr id="37892" name="Immagine 4" descr="4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17638"/>
            <a:ext cx="86868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solidFill>
            <a:srgbClr val="FFA819"/>
          </a:solidFill>
        </p:spPr>
        <p:txBody>
          <a:bodyPr/>
          <a:lstStyle/>
          <a:p>
            <a:pPr eaLnBrk="1" hangingPunct="1"/>
            <a:r>
              <a:rPr lang="it-IT" smtClean="0"/>
              <a:t>2012: l’era del cliente</a:t>
            </a:r>
          </a:p>
        </p:txBody>
      </p:sp>
      <p:pic>
        <p:nvPicPr>
          <p:cNvPr id="18435" name="Segnaposto contenuto 5" descr="custom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641" r="-196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Forrester</a:t>
            </a:r>
            <a:r>
              <a:rPr lang="it-IT" dirty="0" smtClean="0"/>
              <a:t> Report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600201"/>
            <a:ext cx="6629400" cy="1524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it-IT" b="1" dirty="0" smtClean="0"/>
              <a:t>http://</a:t>
            </a:r>
            <a:r>
              <a:rPr lang="it-IT" b="1" dirty="0" err="1" smtClean="0"/>
              <a:t>tinyurl.com</a:t>
            </a:r>
            <a:r>
              <a:rPr lang="it-IT" b="1" dirty="0" smtClean="0"/>
              <a:t>/bmr25so</a:t>
            </a:r>
            <a:endParaRPr lang="it-IT" dirty="0"/>
          </a:p>
        </p:txBody>
      </p:sp>
      <p:pic>
        <p:nvPicPr>
          <p:cNvPr id="4" name="Immagine 3" descr="forretsterre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1"/>
            <a:ext cx="80645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situazione nel 2013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0800" y="1600201"/>
            <a:ext cx="2819400" cy="1066799"/>
          </a:xfrm>
          <a:solidFill>
            <a:srgbClr val="CCFFCC"/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 Internet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209800" y="2971800"/>
            <a:ext cx="3581400" cy="2286000"/>
          </a:xfrm>
          <a:prstGeom prst="rect">
            <a:avLst/>
          </a:prstGeom>
          <a:solidFill>
            <a:srgbClr val="FF796A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4000" dirty="0" smtClean="0"/>
              <a:t>		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96000" y="2971800"/>
            <a:ext cx="2590800" cy="1523999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3200" dirty="0" smtClean="0"/>
              <a:t>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3200" dirty="0" smtClean="0"/>
              <a:t>       Crisi 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590800" y="5334000"/>
            <a:ext cx="2819400" cy="1143000"/>
          </a:xfrm>
          <a:prstGeom prst="rect">
            <a:avLst/>
          </a:prstGeom>
          <a:solidFill>
            <a:srgbClr val="35FFC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Concorrenza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2971800"/>
            <a:ext cx="13716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Processo</a:t>
            </a:r>
          </a:p>
          <a:p>
            <a:r>
              <a:rPr lang="it-IT" dirty="0" smtClean="0"/>
              <a:t>Di </a:t>
            </a:r>
          </a:p>
          <a:p>
            <a:r>
              <a:rPr lang="it-IT" dirty="0" smtClean="0"/>
              <a:t>Acquisto</a:t>
            </a:r>
          </a:p>
          <a:p>
            <a:r>
              <a:rPr lang="it-IT" dirty="0" smtClean="0"/>
              <a:t>Più lungo</a:t>
            </a:r>
          </a:p>
          <a:p>
            <a:r>
              <a:rPr lang="it-IT" dirty="0" smtClean="0"/>
              <a:t>E</a:t>
            </a:r>
          </a:p>
          <a:p>
            <a:r>
              <a:rPr lang="it-IT" dirty="0" smtClean="0"/>
              <a:t>Più</a:t>
            </a:r>
          </a:p>
          <a:p>
            <a:r>
              <a:rPr lang="it-IT" dirty="0" smtClean="0"/>
              <a:t>complesso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1914</Words>
  <Application>Microsoft PowerPoint per Mac</Application>
  <PresentationFormat>Presentazione su schermo (4:3)</PresentationFormat>
  <Paragraphs>271</Paragraphs>
  <Slides>54</Slides>
  <Notes>3</Notes>
  <HiddenSlides>0</HiddenSlides>
  <MMClips>0</MMClips>
  <ScaleCrop>false</ScaleCrop>
  <HeadingPairs>
    <vt:vector size="4" baseType="variant">
      <vt:variant>
        <vt:lpstr>Modello struttura</vt:lpstr>
      </vt:variant>
      <vt:variant>
        <vt:i4>4</vt:i4>
      </vt:variant>
      <vt:variant>
        <vt:lpstr>Titoli diapositive</vt:lpstr>
      </vt:variant>
      <vt:variant>
        <vt:i4>54</vt:i4>
      </vt:variant>
    </vt:vector>
  </HeadingPairs>
  <TitlesOfParts>
    <vt:vector size="58" baseType="lpstr">
      <vt:lpstr>Tema di Office</vt:lpstr>
      <vt:lpstr>1_Tema di Office</vt:lpstr>
      <vt:lpstr>3_Tema di Office</vt:lpstr>
      <vt:lpstr>4_Tema di Office</vt:lpstr>
      <vt:lpstr>Customer Care</vt:lpstr>
      <vt:lpstr>Cristina Mariani: i miei libri</vt:lpstr>
      <vt:lpstr>Diapositiva 3</vt:lpstr>
      <vt:lpstr>Mi trovate qui  www.cristinamariani.it www.customer-experience.it www.pricingforprofit.it</vt:lpstr>
      <vt:lpstr>Diapositiva 5</vt:lpstr>
      <vt:lpstr>Marketing: le 4 P</vt:lpstr>
      <vt:lpstr>2012: l’era del cliente</vt:lpstr>
      <vt:lpstr>Forrester Report</vt:lpstr>
      <vt:lpstr>La situazione nel 2013</vt:lpstr>
      <vt:lpstr>Esercitazione</vt:lpstr>
      <vt:lpstr>Attenzione: un’arma a doppio taglio</vt:lpstr>
      <vt:lpstr>“I migliori clienti sono coltivati, non trovati”</vt:lpstr>
      <vt:lpstr>Glossario</vt:lpstr>
      <vt:lpstr>Customer care...cosa significa?</vt:lpstr>
      <vt:lpstr>Glossario</vt:lpstr>
      <vt:lpstr>Customer experience</vt:lpstr>
      <vt:lpstr>--COME METTERE IN PRATICA?</vt:lpstr>
      <vt:lpstr>Diapositiva 18</vt:lpstr>
      <vt:lpstr>Qual è la mia situazione?</vt:lpstr>
      <vt:lpstr> Interazione telefonica</vt:lpstr>
      <vt:lpstr>Interazione personale - ambiente</vt:lpstr>
      <vt:lpstr>Interazione personale – il colloquio</vt:lpstr>
      <vt:lpstr>Interazione cartacea</vt:lpstr>
      <vt:lpstr>Interazione online (sito o social)</vt:lpstr>
      <vt:lpstr>Il cliente cosa vuole?  </vt:lpstr>
      <vt:lpstr>Il cliente cosa vuole? è soddisfatto?</vt:lpstr>
      <vt:lpstr>Esempio</vt:lpstr>
      <vt:lpstr>Il Questionario sulla soddisfazione del cliente </vt:lpstr>
      <vt:lpstr>Come deve essere il questionario?</vt:lpstr>
      <vt:lpstr>Un’idea vincente</vt:lpstr>
      <vt:lpstr>Perché un questionario sia efficace occorre</vt:lpstr>
      <vt:lpstr>FARE LE DOMANDE GIUSTE!</vt:lpstr>
      <vt:lpstr>POTER USARE I DATI</vt:lpstr>
      <vt:lpstr>Una grande verità</vt:lpstr>
      <vt:lpstr>La mappa degli attributi</vt:lpstr>
      <vt:lpstr>Altri strumenti</vt:lpstr>
      <vt:lpstr>Ricordarsi che..</vt:lpstr>
      <vt:lpstr>Una sola domanda</vt:lpstr>
      <vt:lpstr>Come calcolare il Net Promoter Score</vt:lpstr>
      <vt:lpstr>ESEMPIO</vt:lpstr>
      <vt:lpstr>Come agire  sui risultati?</vt:lpstr>
      <vt:lpstr>Cosa fare</vt:lpstr>
      <vt:lpstr> Gestire i reclami</vt:lpstr>
      <vt:lpstr>Un reclamo è un’opportunità</vt:lpstr>
      <vt:lpstr>Gestire i reclami - Le 8 fasi</vt:lpstr>
      <vt:lpstr>Persone e processi</vt:lpstr>
      <vt:lpstr>Newsletter</vt:lpstr>
      <vt:lpstr>Le 4 C</vt:lpstr>
      <vt:lpstr>Newsletter</vt:lpstr>
      <vt:lpstr>Sistemi</vt:lpstr>
      <vt:lpstr>Come non fare newsletter</vt:lpstr>
      <vt:lpstr>Altro esempio</vt:lpstr>
      <vt:lpstr>Il segreto sta nel titolo!</vt:lpstr>
      <vt:lpstr>Grazie per l’attenzione! </vt:lpstr>
    </vt:vector>
  </TitlesOfParts>
  <Company>Cristina Mariani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Conquistare il cliente nell’era di Internet </dc:title>
  <dc:creator>Cristina Mariani</dc:creator>
  <cp:lastModifiedBy>Cristina Mariani</cp:lastModifiedBy>
  <cp:revision>14</cp:revision>
  <dcterms:created xsi:type="dcterms:W3CDTF">2013-10-13T12:22:21Z</dcterms:created>
  <dcterms:modified xsi:type="dcterms:W3CDTF">2013-10-14T07:57:10Z</dcterms:modified>
</cp:coreProperties>
</file>